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9" r:id="rId3"/>
    <p:sldId id="295" r:id="rId4"/>
    <p:sldId id="287" r:id="rId5"/>
    <p:sldId id="296" r:id="rId6"/>
    <p:sldId id="284" r:id="rId7"/>
    <p:sldId id="308" r:id="rId8"/>
    <p:sldId id="309" r:id="rId9"/>
    <p:sldId id="288" r:id="rId10"/>
    <p:sldId id="289" r:id="rId11"/>
    <p:sldId id="310" r:id="rId12"/>
    <p:sldId id="311" r:id="rId13"/>
    <p:sldId id="399" r:id="rId14"/>
    <p:sldId id="314" r:id="rId15"/>
    <p:sldId id="411" r:id="rId16"/>
    <p:sldId id="435" r:id="rId17"/>
    <p:sldId id="433" r:id="rId18"/>
    <p:sldId id="492" r:id="rId19"/>
    <p:sldId id="434" r:id="rId20"/>
    <p:sldId id="493" r:id="rId21"/>
    <p:sldId id="513" r:id="rId22"/>
    <p:sldId id="514" r:id="rId23"/>
    <p:sldId id="515" r:id="rId24"/>
    <p:sldId id="516" r:id="rId25"/>
    <p:sldId id="484" r:id="rId26"/>
    <p:sldId id="474" r:id="rId27"/>
    <p:sldId id="517" r:id="rId28"/>
    <p:sldId id="476" r:id="rId29"/>
    <p:sldId id="477" r:id="rId30"/>
    <p:sldId id="478" r:id="rId31"/>
    <p:sldId id="479" r:id="rId32"/>
    <p:sldId id="486" r:id="rId33"/>
    <p:sldId id="539" r:id="rId34"/>
    <p:sldId id="545" r:id="rId35"/>
    <p:sldId id="546" r:id="rId36"/>
    <p:sldId id="550" r:id="rId37"/>
    <p:sldId id="562" r:id="rId38"/>
    <p:sldId id="561" r:id="rId39"/>
    <p:sldId id="552" r:id="rId40"/>
    <p:sldId id="553" r:id="rId41"/>
    <p:sldId id="554" r:id="rId42"/>
    <p:sldId id="555" r:id="rId43"/>
    <p:sldId id="556" r:id="rId44"/>
    <p:sldId id="557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02" autoAdjust="0"/>
  </p:normalViewPr>
  <p:slideViewPr>
    <p:cSldViewPr>
      <p:cViewPr varScale="1">
        <p:scale>
          <a:sx n="103" d="100"/>
          <a:sy n="103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15D64-8E35-47E7-A5EE-760B2D4F9683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BAE5B-95F2-4FDE-B5D1-612B32CD62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07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13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3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08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56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49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93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54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87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6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F22E-B279-4391-B688-9B871241853B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21BC-31A0-4753-ADF3-D620D5EF802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331955-D293-D3EE-166E-7BF90585E9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69562" y="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14088E-0DFA-62E0-BA99-D6EC0E1438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69562" y="67056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6317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es.at/mensch/ernaehrung-lebensmittel/rueckstaende-kontaminanten-von-a-bis-z#result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QSWRdtrf8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sgeldkatalog.net/gentechnik-pro-contra/" TargetMode="External"/><Relationship Id="rId2" Type="http://schemas.openxmlformats.org/officeDocument/2006/relationships/hyperlink" Target="https://www.planet-wissen.de/natur/forschung/gentechnik/genschere-crispr-100.html#:~:text=Regulierung%20von%20Crispr-,Gene%20ganz%20leicht%20entfernen%20oder%20einf%C3%BCgen,Technik%20%22Crispr%2DCas9%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flix.de/biologie/enzyme-2662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ccheck.com/de/detail/photos/20197-pneumokokken-im-grampraeparat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erdoku.de/index.php?title=Bild:Escherichia-coli-1400.jpg" TargetMode="External"/><Relationship Id="rId4" Type="http://schemas.openxmlformats.org/officeDocument/2006/relationships/hyperlink" Target="http://tierdoku.de/index.php?title=Bild:Escherichia-coli-1318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uer-bund.de/bier-ist-rein/so-wird-bier-gebraut/der-brauprozess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uer-bund.de/bier-ist-rein/so-wird-bier-gebraut/virtuelle-brauereifuehrung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agazin.wein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CdEYV9Kwg" TargetMode="External"/><Relationship Id="rId2" Type="http://schemas.openxmlformats.org/officeDocument/2006/relationships/hyperlink" Target="https://www.youtube.com/watch?v=lNa1EqxRMIQ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BIOTECHNOLOGIE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Umwelt, Gesundheit, </a:t>
            </a:r>
            <a:r>
              <a:rPr lang="de-DE" dirty="0" err="1">
                <a:latin typeface="Century Gothic" panose="020B0502020202020204" pitchFamily="34" charset="0"/>
              </a:rPr>
              <a:t>Lebenstil</a:t>
            </a:r>
            <a:r>
              <a:rPr lang="de-DE" dirty="0">
                <a:latin typeface="Century Gothic" panose="020B0502020202020204" pitchFamily="34" charset="0"/>
              </a:rPr>
              <a:t> oder Ernährung im Stofffortlauf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190404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6D2F-41E0-4630-9768-18D80825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Anschaulich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DFB10D-F778-4F89-A90E-B7FF164AE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38" y="1916832"/>
            <a:ext cx="4165428" cy="32354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BA412B-4B2A-424D-94AA-C25692E4D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20118"/>
            <a:ext cx="3590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56D2F-41E0-4630-9768-18D80825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Soft-Drinks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FBFCAC-C61E-48C8-B04E-A742245D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941168"/>
            <a:ext cx="5724128" cy="5764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C5D38EA-E569-41A8-9A3D-302B4704A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65" y="1436650"/>
            <a:ext cx="66103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5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C73C0-D6F7-8F50-0C06-A225685D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E-Nummern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6399E-7B76-27A2-7FAC-A607EF09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49" y="1341080"/>
            <a:ext cx="8229600" cy="5040248"/>
          </a:xfrm>
        </p:spPr>
        <p:txBody>
          <a:bodyPr>
            <a:normAutofit/>
          </a:bodyPr>
          <a:lstStyle/>
          <a:p>
            <a:r>
              <a:rPr lang="de-DE" sz="2400" dirty="0"/>
              <a:t>Lebensmittelzusatzstoffe </a:t>
            </a:r>
          </a:p>
          <a:p>
            <a:pPr lvl="1"/>
            <a:r>
              <a:rPr lang="de-DE" sz="2000" dirty="0"/>
              <a:t>In der EU dürfen Zusatzstoffe nur nach ausdrücklicher Zulassung verwendet werden. Zudem müssen Zusatzstoffe auf dem Produkt – z. B. durch Angabe der E-Nummer – kenntlich gemacht werden. In der EU dürfen nur die im Anhang II, Teil B LISTE ALLER ZUSATZSTOFFE der Verordnung (EG) Nr. 1333/2008 mit ihren E-Nummern aufgeführten Zusatzstoffe verwendet werden.</a:t>
            </a:r>
          </a:p>
          <a:p>
            <a:pPr lvl="1"/>
            <a:r>
              <a:rPr lang="de-DE" sz="2000" dirty="0"/>
              <a:t>Z. B.: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77153E-A0BE-C36C-738C-17AE047AD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5" y="4293276"/>
            <a:ext cx="8147248" cy="3251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4B8C9CB-49BE-D039-04F1-3B29F9A3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5" y="4906283"/>
            <a:ext cx="6288797" cy="3021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4089D5-089B-493B-E456-29A1BF877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35" y="5214776"/>
            <a:ext cx="6640139" cy="3021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469E33-9C3B-CC85-E75D-15C5886BE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63" y="5548624"/>
            <a:ext cx="7944981" cy="42655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4CD342F-E04A-C686-D5F0-0889631269E2}"/>
              </a:ext>
            </a:extLst>
          </p:cNvPr>
          <p:cNvSpPr txBox="1"/>
          <p:nvPr/>
        </p:nvSpPr>
        <p:spPr>
          <a:xfrm>
            <a:off x="2473131" y="645602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Quelle: https://de.wikipedia.org/wiki/Liste_der_Lebensmittelzusatzstoffe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D7EA194-B338-1E89-1D82-43801B3D8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5" y="4641597"/>
            <a:ext cx="7107973" cy="2583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E26DE8E-D36A-97EC-B472-C62C38471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6016104"/>
            <a:ext cx="8229600" cy="3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C73C0-D6F7-8F50-0C06-A225685D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gehört also alles auf die Verpackung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F4CE883-3360-9EA4-44CF-6D478E28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1700808"/>
            <a:ext cx="5976664" cy="437555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9B83675-8C58-F6EB-4292-04BAD5CA7276}"/>
              </a:ext>
            </a:extLst>
          </p:cNvPr>
          <p:cNvSpPr txBox="1"/>
          <p:nvPr/>
        </p:nvSpPr>
        <p:spPr>
          <a:xfrm>
            <a:off x="2123728" y="6144088"/>
            <a:ext cx="4896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Quelle: https://wien.arbeiterkammer.at/service/broschueren/konsument/WEB_Lebensmittel_Etikett_rg.pdf</a:t>
            </a:r>
          </a:p>
        </p:txBody>
      </p:sp>
    </p:spTree>
    <p:extLst>
      <p:ext uri="{BB962C8B-B14F-4D97-AF65-F5344CB8AC3E}">
        <p14:creationId xmlns:p14="http://schemas.microsoft.com/office/powerpoint/2010/main" val="209125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6997-9563-B097-3BFD-11BD4199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Lebensmittel - Ernährung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522CD-CBB8-8788-BD99-E3973F1B6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Gedanken zu:</a:t>
            </a:r>
          </a:p>
          <a:p>
            <a:r>
              <a:rPr lang="de-DE" dirty="0"/>
              <a:t>MHD</a:t>
            </a:r>
          </a:p>
          <a:p>
            <a:r>
              <a:rPr lang="de-DE" dirty="0"/>
              <a:t>Lebensmittel im Abfall</a:t>
            </a:r>
          </a:p>
          <a:p>
            <a:r>
              <a:rPr lang="de-DE" dirty="0"/>
              <a:t>Ernährungspyramide</a:t>
            </a:r>
          </a:p>
          <a:p>
            <a:r>
              <a:rPr lang="de-DE" dirty="0"/>
              <a:t>Mineralstoffe, Spurenelemente, Vitamine</a:t>
            </a:r>
          </a:p>
          <a:p>
            <a:r>
              <a:rPr lang="de-DE" dirty="0"/>
              <a:t>Hygiene (welche Gefahren vermeiden)</a:t>
            </a:r>
          </a:p>
          <a:p>
            <a:r>
              <a:rPr lang="de-DE" dirty="0"/>
              <a:t>Kontaminanten (von Umwelt, Organismen, Verarbeitung sowie durch Mikroorganismen)</a:t>
            </a:r>
          </a:p>
          <a:p>
            <a:pPr lvl="1"/>
            <a:r>
              <a:rPr lang="de-DE"/>
              <a:t>Siehe: </a:t>
            </a:r>
            <a:r>
              <a:rPr lang="de-DE">
                <a:hlinkClick r:id="rId2"/>
              </a:rPr>
              <a:t>https://www.ages.at/mensch/ernaehrung-lebensmittel/rueckstaende-kontaminanten-von-a-bis-z#results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79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Bakteriophagen sind Viren die Bakterien befallen</a:t>
            </a:r>
          </a:p>
        </p:txBody>
      </p:sp>
      <p:sp>
        <p:nvSpPr>
          <p:cNvPr id="4" name="Rechteck 3"/>
          <p:cNvSpPr/>
          <p:nvPr/>
        </p:nvSpPr>
        <p:spPr>
          <a:xfrm>
            <a:off x="1115616" y="54452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Von Guido4 - Eigenes Werk, CC BY-SA 4.0, https://commons.wikimedia.org/w/index.php?curid=63789038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5200"/>
            <a:ext cx="5616624" cy="400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7962CB9-B991-4454-91FF-A628A6065428}"/>
              </a:ext>
            </a:extLst>
          </p:cNvPr>
          <p:cNvSpPr/>
          <p:nvPr/>
        </p:nvSpPr>
        <p:spPr>
          <a:xfrm>
            <a:off x="1547664" y="6074760"/>
            <a:ext cx="578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https://www.youtube.com/watch?v=0pQSWRdtrf8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09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E11E9-A7ED-4746-AC0C-E135DE2D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6F9950-425F-406A-839F-82EDD9917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Crispr-Cas9</a:t>
            </a:r>
          </a:p>
          <a:p>
            <a:pPr lvl="1"/>
            <a:r>
              <a:rPr lang="de-DE" sz="1600" dirty="0">
                <a:hlinkClick r:id="rId2"/>
              </a:rPr>
              <a:t>https://www.planet-wissen.de/natur/forschung/gentechnik/genschere-crispr-100.html#:~:text=Regulierung%20von%20Crispr-,Gene%20ganz%20leicht%20entfernen%20oder%20einf%C3%BCgen,Technik%20%22Crispr%2DCas9%22</a:t>
            </a:r>
            <a:endParaRPr lang="de-DE" sz="16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dirty="0"/>
              <a:t>Gentechnik: Risken – Chancen</a:t>
            </a:r>
          </a:p>
          <a:p>
            <a:pPr lvl="1"/>
            <a:r>
              <a:rPr lang="de-DE" sz="1600" dirty="0">
                <a:hlinkClick r:id="rId3"/>
              </a:rPr>
              <a:t>https://www.bussgeldkatalog.net/gentechnik-pro-contra/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2087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Coenzyme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" y="1196752"/>
            <a:ext cx="904329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6F34315-343F-4DF7-B589-BB7EA9A5B1E1}"/>
              </a:ext>
            </a:extLst>
          </p:cNvPr>
          <p:cNvSpPr/>
          <p:nvPr/>
        </p:nvSpPr>
        <p:spPr>
          <a:xfrm>
            <a:off x="2482005" y="5877272"/>
            <a:ext cx="417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https://studyflix.de/biologie/enzyme-2662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9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Stoffwechsel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Hauptnährstoffe: Eiweiß, Fett, Kohlenhydrate</a:t>
            </a:r>
          </a:p>
          <a:p>
            <a:r>
              <a:rPr lang="de-DE" dirty="0"/>
              <a:t>Diese werden mit Enzymen zu kleinen resorbierbaren Molekülen in der Verdauung abgebaut </a:t>
            </a:r>
            <a:r>
              <a:rPr lang="de-DE" dirty="0">
                <a:sym typeface="Wingdings" panose="05000000000000000000" pitchFamily="2" charset="2"/>
              </a:rPr>
              <a:t> diese Moleküle können durch die Darmwand hindurch</a:t>
            </a:r>
            <a:endParaRPr lang="de-DE" dirty="0"/>
          </a:p>
          <a:p>
            <a:r>
              <a:rPr lang="de-DE" dirty="0"/>
              <a:t>Mit Blut oder Lymphe werden diese Moleküle zu Zellen und deren Organellen transportiert und durch die Zellmembran transportiert</a:t>
            </a:r>
          </a:p>
          <a:p>
            <a:r>
              <a:rPr lang="de-DE" dirty="0"/>
              <a:t>Verwendung dieser Moleküle für:</a:t>
            </a:r>
          </a:p>
          <a:p>
            <a:pPr lvl="1"/>
            <a:r>
              <a:rPr lang="de-DE" dirty="0"/>
              <a:t>Hauptsächlich Energieproduktion (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/>
              <a:t>Körperfunktionen)</a:t>
            </a:r>
          </a:p>
          <a:p>
            <a:pPr lvl="1"/>
            <a:r>
              <a:rPr lang="de-DE" dirty="0"/>
              <a:t>Ein Teil wird zu Körpersubstanz aufgebaut (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/>
              <a:t>Wachsen)</a:t>
            </a:r>
          </a:p>
          <a:p>
            <a:r>
              <a:rPr lang="de-DE" dirty="0"/>
              <a:t>Wenn zu viel Nährstoffe aufgenommen werden </a:t>
            </a:r>
            <a:r>
              <a:rPr lang="de-DE" dirty="0">
                <a:sym typeface="Wingdings" panose="05000000000000000000" pitchFamily="2" charset="2"/>
              </a:rPr>
              <a:t> Fettreserven werden gebildet</a:t>
            </a:r>
          </a:p>
        </p:txBody>
      </p:sp>
    </p:spTree>
    <p:extLst>
      <p:ext uri="{BB962C8B-B14F-4D97-AF65-F5344CB8AC3E}">
        <p14:creationId xmlns:p14="http://schemas.microsoft.com/office/powerpoint/2010/main" val="349522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Verdauung der Nährstoffe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Verdauliche Polysaccharide</a:t>
            </a:r>
          </a:p>
          <a:p>
            <a:pPr lvl="1"/>
            <a:r>
              <a:rPr lang="de-DE" dirty="0"/>
              <a:t>z. B.: Stärke (aus Nudeln, Reis, Kartoffeln, Brot…)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Mit dem Enzym Amylase wird diese Stärke zu Glucose abgebaut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Die Amylase befindet sich im Speichel oder auch in dem Pankreas (=die Bauchspeicheldrüse)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Insulin steuert den Zuckerstoffwechsel</a:t>
            </a:r>
          </a:p>
          <a:p>
            <a:r>
              <a:rPr lang="de-DE" dirty="0">
                <a:sym typeface="Wingdings" panose="05000000000000000000" pitchFamily="2" charset="2"/>
              </a:rPr>
              <a:t>Fette: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z. B.: </a:t>
            </a:r>
            <a:r>
              <a:rPr lang="de-DE" dirty="0" err="1">
                <a:sym typeface="Wingdings" panose="05000000000000000000" pitchFamily="2" charset="2"/>
              </a:rPr>
              <a:t>Triglyceride</a:t>
            </a:r>
            <a:r>
              <a:rPr lang="de-DE" dirty="0">
                <a:sym typeface="Wingdings" panose="05000000000000000000" pitchFamily="2" charset="2"/>
              </a:rPr>
              <a:t> (aus Pflanzenfett, tierische Fette, Öl…)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Mit dem Enzym Lipase werden </a:t>
            </a:r>
            <a:r>
              <a:rPr lang="de-DE" dirty="0" err="1">
                <a:sym typeface="Wingdings" panose="05000000000000000000" pitchFamily="2" charset="2"/>
              </a:rPr>
              <a:t>Triglyceride</a:t>
            </a:r>
            <a:r>
              <a:rPr lang="de-DE" dirty="0">
                <a:sym typeface="Wingdings" panose="05000000000000000000" pitchFamily="2" charset="2"/>
              </a:rPr>
              <a:t> zu Fettsäuren und Glycerin abgebaut nachdem die Fette mit Gallensäuresalzen emulgiert wurden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Die Lipasen befinden sich in dem Pankreas oder auch in der Darmschleimhaut</a:t>
            </a:r>
          </a:p>
          <a:p>
            <a:r>
              <a:rPr lang="de-DE" dirty="0">
                <a:sym typeface="Wingdings" panose="05000000000000000000" pitchFamily="2" charset="2"/>
              </a:rPr>
              <a:t>Proteine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z. B.: Eiweiß (aus Fleisch</a:t>
            </a:r>
            <a:r>
              <a:rPr lang="de-DE">
                <a:sym typeface="Wingdings" panose="05000000000000000000" pitchFamily="2" charset="2"/>
              </a:rPr>
              <a:t>, Nüsse, Ei, Käse, …)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Mit dem Enzym Pepsin (aus dem Magen) oder Trypsin (wieder aus dem Pankreas) werden diese Eiweiße zu Aminosäuren abgebaut</a:t>
            </a:r>
          </a:p>
        </p:txBody>
      </p:sp>
    </p:spTree>
    <p:extLst>
      <p:ext uri="{BB962C8B-B14F-4D97-AF65-F5344CB8AC3E}">
        <p14:creationId xmlns:p14="http://schemas.microsoft.com/office/powerpoint/2010/main" val="331729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Gesättigte – ungesättigte  Fettsäuren</a:t>
            </a:r>
          </a:p>
        </p:txBody>
      </p:sp>
      <p:pic>
        <p:nvPicPr>
          <p:cNvPr id="2050" name="Picture 2" descr="C:\Users\ramsl\Downloads\1280px-Alpha-Linolensäure_V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4091156" cy="16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11560" y="6003170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Von </a:t>
            </a:r>
            <a:r>
              <a:rPr lang="de-DE" sz="800" dirty="0" err="1"/>
              <a:t>Poyraz</a:t>
            </a:r>
            <a:r>
              <a:rPr lang="de-DE" sz="800" dirty="0"/>
              <a:t> 72 - Eigenes Werk, CC BY-SA 4.0, https://commons.wikimedia.org/w/index.php?curid=44834506</a:t>
            </a:r>
          </a:p>
        </p:txBody>
      </p:sp>
      <p:pic>
        <p:nvPicPr>
          <p:cNvPr id="2051" name="Picture 3" descr="C:\Users\ramsl\Downloads\1280px-Elaidinsäure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82530"/>
            <a:ext cx="3430348" cy="7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139952" y="60031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Von </a:t>
            </a:r>
            <a:r>
              <a:rPr lang="de-DE" sz="1000" dirty="0" err="1"/>
              <a:t>Poyraz</a:t>
            </a:r>
            <a:r>
              <a:rPr lang="de-DE" sz="1000" dirty="0"/>
              <a:t> 72 - </a:t>
            </a:r>
            <a:r>
              <a:rPr lang="de-DE" sz="800" dirty="0"/>
              <a:t>Eigenes</a:t>
            </a:r>
            <a:r>
              <a:rPr lang="de-DE" sz="1000" dirty="0"/>
              <a:t> Werk, CC BY-SA 4.0, https://commons.wikimedia.org/w/index.php?curid=44834505</a:t>
            </a:r>
          </a:p>
        </p:txBody>
      </p:sp>
      <p:sp>
        <p:nvSpPr>
          <p:cNvPr id="8" name="Rechteck 7"/>
          <p:cNvSpPr/>
          <p:nvPr/>
        </p:nvSpPr>
        <p:spPr>
          <a:xfrm>
            <a:off x="343573" y="370134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α-</a:t>
            </a:r>
            <a:r>
              <a:rPr lang="de-DE" dirty="0" err="1"/>
              <a:t>Linolensäure</a:t>
            </a:r>
            <a:r>
              <a:rPr lang="de-DE" dirty="0"/>
              <a:t>, eine mehrfach</a:t>
            </a:r>
          </a:p>
          <a:p>
            <a:r>
              <a:rPr lang="de-DE" dirty="0"/>
              <a:t>ungesättigte Omega-3-Fettsäure</a:t>
            </a:r>
          </a:p>
        </p:txBody>
      </p:sp>
      <p:sp>
        <p:nvSpPr>
          <p:cNvPr id="9" name="Rechteck 8"/>
          <p:cNvSpPr/>
          <p:nvPr/>
        </p:nvSpPr>
        <p:spPr>
          <a:xfrm>
            <a:off x="5383382" y="3701342"/>
            <a:ext cx="3056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Elaidinsäure, eine ungesättigte</a:t>
            </a:r>
          </a:p>
          <a:p>
            <a:r>
              <a:rPr lang="de-DE" dirty="0"/>
              <a:t>trans-Fettsäure</a:t>
            </a:r>
          </a:p>
        </p:txBody>
      </p:sp>
      <p:pic>
        <p:nvPicPr>
          <p:cNvPr id="2052" name="Picture 4" descr="C:\Users\ramsl\Downloads\640px-Stearinsäure_Skelet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" y="2619162"/>
            <a:ext cx="4091156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743052" y="3299171"/>
            <a:ext cx="3593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Von </a:t>
            </a:r>
            <a:r>
              <a:rPr lang="de-DE" sz="800" dirty="0" err="1"/>
              <a:t>NEUROtiker</a:t>
            </a:r>
            <a:r>
              <a:rPr lang="de-DE" sz="800" dirty="0"/>
              <a:t> ⇌ - Eigenes Werk, Gemeinfrei, https://commons.wikimedia.org/w/index.php?curid=7283059</a:t>
            </a:r>
          </a:p>
        </p:txBody>
      </p:sp>
      <p:sp>
        <p:nvSpPr>
          <p:cNvPr id="12" name="Rechteck 11"/>
          <p:cNvSpPr/>
          <p:nvPr/>
        </p:nvSpPr>
        <p:spPr>
          <a:xfrm>
            <a:off x="390638" y="2182644"/>
            <a:ext cx="4335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Stearinsäure, eine gesättigte Fettsäure (18C)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CA3C777-1FAD-4676-B6AF-E048B99AE8F8}"/>
              </a:ext>
            </a:extLst>
          </p:cNvPr>
          <p:cNvSpPr/>
          <p:nvPr/>
        </p:nvSpPr>
        <p:spPr>
          <a:xfrm>
            <a:off x="390638" y="1498686"/>
            <a:ext cx="6400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Gesättigte Fettsäuren haben keine Doppelbindungen zwischen den C-Atomen, ungesättigte schon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58C847-0CCE-45BA-F915-90287C38D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383526"/>
            <a:ext cx="3865220" cy="78231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ED31D01-8F4F-2DF0-BFC0-C874483B278A}"/>
              </a:ext>
            </a:extLst>
          </p:cNvPr>
          <p:cNvSpPr/>
          <p:nvPr/>
        </p:nvSpPr>
        <p:spPr>
          <a:xfrm>
            <a:off x="5207314" y="3301232"/>
            <a:ext cx="3593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Quelle: https://www.imaherb.com/de/what-are-the-benefits-of-stearic-acid/</a:t>
            </a:r>
          </a:p>
        </p:txBody>
      </p:sp>
      <p:sp>
        <p:nvSpPr>
          <p:cNvPr id="11" name="Gleich 10">
            <a:extLst>
              <a:ext uri="{FF2B5EF4-FFF2-40B4-BE49-F238E27FC236}">
                <a16:creationId xmlns:a16="http://schemas.microsoft.com/office/drawing/2014/main" id="{3F9BFAF1-9BC5-F941-26D6-794E3C932510}"/>
              </a:ext>
            </a:extLst>
          </p:cNvPr>
          <p:cNvSpPr/>
          <p:nvPr/>
        </p:nvSpPr>
        <p:spPr>
          <a:xfrm>
            <a:off x="4716016" y="2774683"/>
            <a:ext cx="288032" cy="160928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wird wofür benötigt im Stoffwechsel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Glucose und Glycerin </a:t>
            </a:r>
            <a:r>
              <a:rPr lang="de-DE" dirty="0">
                <a:sym typeface="Wingdings" panose="05000000000000000000" pitchFamily="2" charset="2"/>
              </a:rPr>
              <a:t>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Energie (hauptsächlich)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Ein kleiner Teil wird zu </a:t>
            </a:r>
            <a:r>
              <a:rPr lang="de-DE" dirty="0" err="1">
                <a:sym typeface="Wingdings" panose="05000000000000000000" pitchFamily="2" charset="2"/>
              </a:rPr>
              <a:t>Glycogen</a:t>
            </a:r>
            <a:r>
              <a:rPr lang="de-DE" dirty="0">
                <a:sym typeface="Wingdings" panose="05000000000000000000" pitchFamily="2" charset="2"/>
              </a:rPr>
              <a:t> als schnell zugänglicher Energiespeicher aufgebaut</a:t>
            </a:r>
          </a:p>
          <a:p>
            <a:r>
              <a:rPr lang="de-DE" dirty="0"/>
              <a:t>Fettsäuren </a:t>
            </a:r>
            <a:r>
              <a:rPr lang="de-DE" dirty="0">
                <a:sym typeface="Wingdings" panose="05000000000000000000" pitchFamily="2" charset="2"/>
              </a:rPr>
              <a:t>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Energie (hauptsächlich)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Ein kleinerer Teil der Fettsäuren wird gemeinsam mit Glycerin zu </a:t>
            </a:r>
            <a:r>
              <a:rPr lang="de-DE" dirty="0" err="1">
                <a:sym typeface="Wingdings" panose="05000000000000000000" pitchFamily="2" charset="2"/>
              </a:rPr>
              <a:t>Triglyceriden</a:t>
            </a:r>
            <a:r>
              <a:rPr lang="de-DE" dirty="0">
                <a:sym typeface="Wingdings" panose="05000000000000000000" pitchFamily="2" charset="2"/>
              </a:rPr>
              <a:t> für Fettreserven aufgebaut </a:t>
            </a:r>
          </a:p>
          <a:p>
            <a:r>
              <a:rPr lang="de-DE" dirty="0"/>
              <a:t>Aminosäuren</a:t>
            </a:r>
            <a:r>
              <a:rPr lang="de-DE" dirty="0">
                <a:sym typeface="Wingdings" panose="05000000000000000000" pitchFamily="2" charset="2"/>
              </a:rPr>
              <a:t>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Hauptsächlich zum Aufbau von körpereigenem Protein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Nur ganz kleiner Teil wird zu Energie abgebaut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9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Bakterien = Prokaryoten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Sie sind 1 – 10 Micrometer groß </a:t>
            </a:r>
            <a:r>
              <a:rPr lang="de-DE" dirty="0">
                <a:sym typeface="Wingdings" panose="05000000000000000000" pitchFamily="2" charset="2"/>
              </a:rPr>
              <a:t> nur mit dem Mikroskop sichtbar</a:t>
            </a:r>
          </a:p>
          <a:p>
            <a:r>
              <a:rPr lang="de-DE" dirty="0">
                <a:sym typeface="Wingdings" panose="05000000000000000000" pitchFamily="2" charset="2"/>
              </a:rPr>
              <a:t>Die Einteilung erfolgt nach der Form + weiteren Merkmalen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Kugelförmige = Kokken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Stäbchenförmige ohne Sporen = </a:t>
            </a:r>
            <a:r>
              <a:rPr lang="de-DE" dirty="0" err="1">
                <a:sym typeface="Wingdings" panose="05000000000000000000" pitchFamily="2" charset="2"/>
              </a:rPr>
              <a:t>Enterobacteriaceae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Stäbchenförmige ohne Sporen = </a:t>
            </a:r>
            <a:r>
              <a:rPr lang="de-DE" dirty="0" err="1">
                <a:sym typeface="Wingdings" panose="05000000000000000000" pitchFamily="2" charset="2"/>
              </a:rPr>
              <a:t>Lactobacteriaceae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Stäbchenförmige mit Sporen, aerob = </a:t>
            </a:r>
            <a:r>
              <a:rPr lang="de-DE" dirty="0" err="1">
                <a:sym typeface="Wingdings" panose="05000000000000000000" pitchFamily="2" charset="2"/>
              </a:rPr>
              <a:t>Bacillaceae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Stäbchenförmige mit Sporen, anaerob = </a:t>
            </a:r>
            <a:r>
              <a:rPr lang="de-DE" dirty="0" err="1">
                <a:sym typeface="Wingdings" panose="05000000000000000000" pitchFamily="2" charset="2"/>
              </a:rPr>
              <a:t>Clostridiaceae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7340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Kokken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Diplokokken</a:t>
            </a:r>
          </a:p>
          <a:p>
            <a:pPr lvl="1"/>
            <a:r>
              <a:rPr lang="de-DE" dirty="0"/>
              <a:t>Paarweise</a:t>
            </a:r>
          </a:p>
          <a:p>
            <a:pPr lvl="1"/>
            <a:r>
              <a:rPr lang="de-DE" dirty="0"/>
              <a:t>Z. B. Pneumokokken (Lungenentzündung)</a:t>
            </a:r>
          </a:p>
          <a:p>
            <a:r>
              <a:rPr lang="de-DE" dirty="0"/>
              <a:t>Streptokokken</a:t>
            </a:r>
          </a:p>
          <a:p>
            <a:pPr lvl="1"/>
            <a:r>
              <a:rPr lang="de-DE" dirty="0"/>
              <a:t>Kettenförmig</a:t>
            </a:r>
          </a:p>
          <a:p>
            <a:pPr lvl="1"/>
            <a:r>
              <a:rPr lang="de-DE" dirty="0"/>
              <a:t>Enterokokken (im Darm)</a:t>
            </a:r>
          </a:p>
          <a:p>
            <a:r>
              <a:rPr lang="de-DE" dirty="0"/>
              <a:t>Staphylokokken</a:t>
            </a:r>
          </a:p>
          <a:p>
            <a:pPr lvl="1"/>
            <a:r>
              <a:rPr lang="de-DE" dirty="0"/>
              <a:t>Haufenförmig</a:t>
            </a:r>
          </a:p>
          <a:p>
            <a:pPr lvl="1"/>
            <a:r>
              <a:rPr lang="de-DE" dirty="0"/>
              <a:t>Staphylokokkus </a:t>
            </a:r>
            <a:r>
              <a:rPr lang="de-DE" dirty="0" err="1"/>
              <a:t>aureus</a:t>
            </a:r>
            <a:r>
              <a:rPr lang="de-DE" dirty="0"/>
              <a:t> (Eiterentzündungen)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86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Kokken Bilder</a:t>
            </a:r>
          </a:p>
        </p:txBody>
      </p:sp>
      <p:sp>
        <p:nvSpPr>
          <p:cNvPr id="4" name="Rechteck 3"/>
          <p:cNvSpPr/>
          <p:nvPr/>
        </p:nvSpPr>
        <p:spPr>
          <a:xfrm>
            <a:off x="376145" y="364048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Quelle: Y Tambe - Y Tambe, CC BY-SA 3.0, https://commons.wikimedia.org/w/index.php?curid=49534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568067" cy="2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139952" y="374743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Quelle</a:t>
            </a:r>
            <a:r>
              <a:rPr lang="en-US" sz="1000" dirty="0"/>
              <a:t>: Photo </a:t>
            </a:r>
            <a:r>
              <a:rPr lang="en-US" sz="1000" dirty="0" err="1"/>
              <a:t>Credit:Content</a:t>
            </a:r>
            <a:r>
              <a:rPr lang="en-US" sz="1000" dirty="0"/>
              <a:t> Providers(s): - This media comes from the Centers for Disease Control and Prevention's Public Health Image Library (PHIL), with identification number #2110.Note: Not all PHIL images are public domain; be sure to check copyright status and credit authors and content providers., </a:t>
            </a:r>
            <a:r>
              <a:rPr lang="en-US" sz="1000" dirty="0" err="1"/>
              <a:t>Gemeinfrei</a:t>
            </a:r>
            <a:r>
              <a:rPr lang="en-US" sz="1000" dirty="0"/>
              <a:t>, https://commons.wikimedia.org/w/index.php?curid=146411</a:t>
            </a:r>
            <a:endParaRPr lang="de-DE" sz="1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86666"/>
            <a:ext cx="3880222" cy="26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7" y="4040596"/>
            <a:ext cx="3202434" cy="25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692246" y="5688509"/>
            <a:ext cx="1944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5"/>
              </a:rPr>
              <a:t>Quelle: https://www.doccheck.com/de/detail/photos/20197-pneumokokken-im-grampraeparat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7550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Stäbchen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Enterobacteriaceae</a:t>
            </a:r>
            <a:endParaRPr lang="de-DE" dirty="0"/>
          </a:p>
          <a:p>
            <a:pPr lvl="1"/>
            <a:r>
              <a:rPr lang="de-DE" dirty="0"/>
              <a:t>Keine Sporen </a:t>
            </a:r>
          </a:p>
          <a:p>
            <a:pPr lvl="1"/>
            <a:r>
              <a:rPr lang="de-DE" dirty="0"/>
              <a:t>E. Coli (Darmbakterium)</a:t>
            </a:r>
          </a:p>
          <a:p>
            <a:pPr lvl="1"/>
            <a:r>
              <a:rPr lang="de-DE" dirty="0"/>
              <a:t>Salmonellen (Darmerkrankungen, z. B. Typhus durch </a:t>
            </a:r>
            <a:r>
              <a:rPr lang="de-DE" i="1" dirty="0"/>
              <a:t>Salmonella enterica Serotyp </a:t>
            </a:r>
            <a:r>
              <a:rPr lang="de-DE" i="1" dirty="0" err="1"/>
              <a:t>Typhi</a:t>
            </a:r>
            <a:r>
              <a:rPr lang="de-DE" dirty="0"/>
              <a:t>)</a:t>
            </a:r>
          </a:p>
          <a:p>
            <a:r>
              <a:rPr lang="de-DE" dirty="0" err="1"/>
              <a:t>Lactobacteriaceae</a:t>
            </a:r>
            <a:r>
              <a:rPr lang="de-DE" dirty="0"/>
              <a:t>/</a:t>
            </a:r>
            <a:r>
              <a:rPr lang="de-DE" dirty="0" err="1"/>
              <a:t>Lactobacillaceae</a:t>
            </a:r>
            <a:endParaRPr lang="de-DE" dirty="0"/>
          </a:p>
          <a:p>
            <a:pPr lvl="1"/>
            <a:r>
              <a:rPr lang="de-DE" dirty="0"/>
              <a:t>Keine Sporen</a:t>
            </a:r>
          </a:p>
          <a:p>
            <a:pPr lvl="1"/>
            <a:r>
              <a:rPr lang="de-DE" dirty="0"/>
              <a:t>Milchsäurebakterien (L. </a:t>
            </a:r>
            <a:r>
              <a:rPr lang="de-DE" dirty="0" err="1"/>
              <a:t>acidophilus</a:t>
            </a:r>
            <a:r>
              <a:rPr lang="de-DE" dirty="0"/>
              <a:t>, L. </a:t>
            </a:r>
            <a:r>
              <a:rPr lang="de-DE" dirty="0" err="1"/>
              <a:t>casei</a:t>
            </a:r>
            <a:r>
              <a:rPr lang="de-DE" dirty="0"/>
              <a:t>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584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E. Coli Bilder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1" y="1448586"/>
            <a:ext cx="4176464" cy="31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75" y="1484785"/>
            <a:ext cx="4327128" cy="30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932040" y="4625715"/>
            <a:ext cx="41864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4"/>
              </a:rPr>
              <a:t>Quelle: http://tierdoku.de/index.php?title=Bild:Escherichia-coli-1318.jpg</a:t>
            </a:r>
            <a:endParaRPr lang="de-DE" sz="1000" dirty="0"/>
          </a:p>
        </p:txBody>
      </p:sp>
      <p:sp>
        <p:nvSpPr>
          <p:cNvPr id="5" name="Rechteck 4"/>
          <p:cNvSpPr/>
          <p:nvPr/>
        </p:nvSpPr>
        <p:spPr>
          <a:xfrm>
            <a:off x="472191" y="4748825"/>
            <a:ext cx="3667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5"/>
              </a:rPr>
              <a:t>http://tierdoku.de/index.php?title=Bild:Escherichia-coli-1400.jpg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2253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Stäbchen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Bacillaceae</a:t>
            </a:r>
            <a:endParaRPr lang="de-DE" dirty="0"/>
          </a:p>
          <a:p>
            <a:pPr lvl="1"/>
            <a:r>
              <a:rPr lang="de-DE" dirty="0"/>
              <a:t>Bilden Sporen</a:t>
            </a:r>
          </a:p>
          <a:p>
            <a:pPr lvl="2"/>
            <a:r>
              <a:rPr lang="de-DE" dirty="0"/>
              <a:t>Werden im Hungerzustand gebildet</a:t>
            </a:r>
          </a:p>
          <a:p>
            <a:pPr lvl="2"/>
            <a:r>
              <a:rPr lang="de-DE" dirty="0"/>
              <a:t>Sehr widerstandsfähig (Hitze, Kälte, pH, Trockenheit)</a:t>
            </a:r>
          </a:p>
          <a:p>
            <a:pPr lvl="2"/>
            <a:r>
              <a:rPr lang="de-DE" dirty="0"/>
              <a:t>Stoffwechselinaktiv</a:t>
            </a:r>
          </a:p>
          <a:p>
            <a:pPr lvl="2"/>
            <a:r>
              <a:rPr lang="de-DE" dirty="0"/>
              <a:t>Endosporen (bilden sich im Organismus) und selten </a:t>
            </a:r>
            <a:r>
              <a:rPr lang="de-DE" dirty="0" err="1"/>
              <a:t>Exosporen</a:t>
            </a:r>
            <a:r>
              <a:rPr lang="de-DE" dirty="0"/>
              <a:t> (bilden sich außerhalb des Organismus)</a:t>
            </a:r>
          </a:p>
          <a:p>
            <a:pPr lvl="1"/>
            <a:r>
              <a:rPr lang="de-DE" dirty="0"/>
              <a:t>Aerob</a:t>
            </a:r>
          </a:p>
          <a:p>
            <a:pPr lvl="1"/>
            <a:r>
              <a:rPr lang="de-DE" dirty="0" err="1"/>
              <a:t>Bacillus</a:t>
            </a:r>
            <a:r>
              <a:rPr lang="de-DE" dirty="0"/>
              <a:t> </a:t>
            </a:r>
            <a:r>
              <a:rPr lang="de-DE" dirty="0" err="1"/>
              <a:t>subtilis</a:t>
            </a:r>
            <a:r>
              <a:rPr lang="de-DE" dirty="0"/>
              <a:t> (Enzyme lösen Brotrinde auf </a:t>
            </a:r>
            <a:r>
              <a:rPr lang="de-DE" dirty="0">
                <a:sym typeface="Wingdings" panose="05000000000000000000" pitchFamily="2" charset="2"/>
              </a:rPr>
              <a:t> </a:t>
            </a:r>
            <a:r>
              <a:rPr lang="de-DE" dirty="0"/>
              <a:t>Fäden)</a:t>
            </a:r>
          </a:p>
          <a:p>
            <a:pPr lvl="1"/>
            <a:r>
              <a:rPr lang="de-DE" dirty="0"/>
              <a:t>Bacillus anthracis (Milzbrand)</a:t>
            </a:r>
          </a:p>
          <a:p>
            <a:pPr lvl="1"/>
            <a:r>
              <a:rPr lang="de-DE" dirty="0"/>
              <a:t>Bacillus </a:t>
            </a:r>
            <a:r>
              <a:rPr lang="de-DE" dirty="0" err="1"/>
              <a:t>cereus</a:t>
            </a:r>
            <a:r>
              <a:rPr lang="de-DE" dirty="0"/>
              <a:t> (warm gehaltene LM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/>
              <a:t>Übelkeit, Durchfall)</a:t>
            </a:r>
          </a:p>
          <a:p>
            <a:r>
              <a:rPr lang="de-DE" dirty="0" err="1"/>
              <a:t>Clostridiaceae</a:t>
            </a:r>
            <a:endParaRPr lang="de-DE" dirty="0"/>
          </a:p>
          <a:p>
            <a:pPr lvl="1"/>
            <a:r>
              <a:rPr lang="de-DE" dirty="0"/>
              <a:t>Anaerob</a:t>
            </a:r>
          </a:p>
          <a:p>
            <a:pPr lvl="1"/>
            <a:r>
              <a:rPr lang="de-DE" dirty="0"/>
              <a:t>C. </a:t>
            </a:r>
            <a:r>
              <a:rPr lang="de-DE" dirty="0" err="1"/>
              <a:t>botulinum</a:t>
            </a:r>
            <a:r>
              <a:rPr lang="de-DE" dirty="0"/>
              <a:t> (Botulismus), C. </a:t>
            </a:r>
            <a:r>
              <a:rPr lang="de-DE" dirty="0" err="1"/>
              <a:t>tetani</a:t>
            </a:r>
            <a:r>
              <a:rPr lang="de-DE" dirty="0"/>
              <a:t> (Tetanus)</a:t>
            </a:r>
          </a:p>
        </p:txBody>
      </p:sp>
    </p:spTree>
    <p:extLst>
      <p:ext uri="{BB962C8B-B14F-4D97-AF65-F5344CB8AC3E}">
        <p14:creationId xmlns:p14="http://schemas.microsoft.com/office/powerpoint/2010/main" val="66366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Gramfärbung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Sie ist ein weiteres Unterscheidungsmerkmal</a:t>
            </a:r>
          </a:p>
          <a:p>
            <a:r>
              <a:rPr lang="de-DE" dirty="0"/>
              <a:t>Beim Nachweis wird hier </a:t>
            </a:r>
            <a:r>
              <a:rPr lang="de-DE" dirty="0" err="1"/>
              <a:t>Gentianaviolett</a:t>
            </a:r>
            <a:r>
              <a:rPr lang="de-DE" dirty="0"/>
              <a:t> an die Bakterienmembran gebunden, dadurch wird das Bakterium violett </a:t>
            </a:r>
            <a:r>
              <a:rPr lang="de-DE" dirty="0">
                <a:sym typeface="Wingdings" panose="05000000000000000000" pitchFamily="2" charset="2"/>
              </a:rPr>
              <a:t> grampositiv</a:t>
            </a:r>
          </a:p>
          <a:p>
            <a:r>
              <a:rPr lang="de-DE" dirty="0">
                <a:sym typeface="Wingdings" panose="05000000000000000000" pitchFamily="2" charset="2"/>
              </a:rPr>
              <a:t>Wenn</a:t>
            </a:r>
            <a:r>
              <a:rPr lang="de-DE" dirty="0"/>
              <a:t> sich das </a:t>
            </a:r>
            <a:r>
              <a:rPr lang="de-DE" dirty="0" err="1"/>
              <a:t>Gentianaviolett</a:t>
            </a:r>
            <a:r>
              <a:rPr lang="de-DE" dirty="0"/>
              <a:t> wieder von der Membran löst, dann erscheint das Bakterium nur rot </a:t>
            </a:r>
            <a:r>
              <a:rPr lang="de-DE" dirty="0">
                <a:sym typeface="Wingdings" panose="05000000000000000000" pitchFamily="2" charset="2"/>
              </a:rPr>
              <a:t> gramnegativ</a:t>
            </a:r>
            <a:r>
              <a:rPr lang="de-DE" dirty="0"/>
              <a:t> – s. S. 266</a:t>
            </a:r>
          </a:p>
          <a:p>
            <a:r>
              <a:rPr lang="de-DE" dirty="0" err="1"/>
              <a:t>Enterobacteriaceae</a:t>
            </a:r>
            <a:r>
              <a:rPr lang="de-DE" dirty="0"/>
              <a:t> sind gramnegativ</a:t>
            </a:r>
          </a:p>
          <a:p>
            <a:r>
              <a:rPr lang="de-DE" dirty="0"/>
              <a:t>Alle anderen von vorher sind grampositiv</a:t>
            </a:r>
          </a:p>
          <a:p>
            <a:r>
              <a:rPr lang="de-DE" dirty="0"/>
              <a:t>Grampositiv oder gramnegativ ist wichtig um zu entscheiden welches Antibiotika bei Krankheiten eingesetzt wird</a:t>
            </a:r>
          </a:p>
        </p:txBody>
      </p:sp>
    </p:spTree>
    <p:extLst>
      <p:ext uri="{BB962C8B-B14F-4D97-AF65-F5344CB8AC3E}">
        <p14:creationId xmlns:p14="http://schemas.microsoft.com/office/powerpoint/2010/main" val="1301713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Verschiedenste  Stoffwechselprodukte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Wichtig für Biotechnologie ist bei den eingesetzten Mikroorganismen:</a:t>
            </a:r>
          </a:p>
          <a:p>
            <a:pPr lvl="1"/>
            <a:r>
              <a:rPr lang="de-DE" dirty="0"/>
              <a:t>Welches Stoffwechselendprodukt (oder auch Zwischenprodukt) produziert der MO</a:t>
            </a:r>
          </a:p>
          <a:p>
            <a:pPr lvl="2"/>
            <a:r>
              <a:rPr lang="de-DE" dirty="0"/>
              <a:t>Milchsäure aus </a:t>
            </a:r>
            <a:r>
              <a:rPr lang="de-DE" dirty="0" err="1"/>
              <a:t>Lactobacteriaceae</a:t>
            </a:r>
            <a:endParaRPr lang="de-DE" dirty="0"/>
          </a:p>
          <a:p>
            <a:pPr lvl="2"/>
            <a:r>
              <a:rPr lang="de-DE" dirty="0"/>
              <a:t>Streptomycin (Antibiotikum gegen Tuberkulose) aus </a:t>
            </a:r>
            <a:r>
              <a:rPr lang="de-DE" dirty="0" err="1"/>
              <a:t>Streptomyceten</a:t>
            </a:r>
            <a:r>
              <a:rPr lang="de-DE" dirty="0"/>
              <a:t> (diese sind grampositiv, aerob, bilden Myzel)</a:t>
            </a:r>
          </a:p>
          <a:p>
            <a:pPr lvl="1"/>
            <a:r>
              <a:rPr lang="de-DE" dirty="0"/>
              <a:t>Welche Enzyme produziert der MO</a:t>
            </a:r>
          </a:p>
          <a:p>
            <a:pPr lvl="2"/>
            <a:r>
              <a:rPr lang="de-DE" dirty="0"/>
              <a:t>Alphaamylase aus </a:t>
            </a:r>
            <a:r>
              <a:rPr lang="de-DE" dirty="0" err="1"/>
              <a:t>Bacillus</a:t>
            </a:r>
            <a:r>
              <a:rPr lang="de-DE" dirty="0"/>
              <a:t> </a:t>
            </a:r>
            <a:r>
              <a:rPr lang="de-DE" dirty="0" err="1"/>
              <a:t>subtilis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73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Sie gehören zu den Eukaryoten</a:t>
            </a:r>
          </a:p>
          <a:p>
            <a:r>
              <a:rPr lang="de-DE" dirty="0"/>
              <a:t>Eigentlich sind sie einzellige Pilze</a:t>
            </a:r>
          </a:p>
          <a:p>
            <a:r>
              <a:rPr lang="de-DE" dirty="0"/>
              <a:t>Die Vermehrung erfolgt durch Teilung oder meist Sprossung</a:t>
            </a:r>
          </a:p>
          <a:p>
            <a:r>
              <a:rPr lang="de-DE" dirty="0"/>
              <a:t>Sie sind sehr wichtig in der Biotechnologie</a:t>
            </a:r>
          </a:p>
          <a:p>
            <a:pPr lvl="1"/>
            <a:r>
              <a:rPr lang="de-DE" dirty="0"/>
              <a:t>Werden schon sehr lange vom Menschen genutzt</a:t>
            </a:r>
          </a:p>
          <a:p>
            <a:pPr lvl="2"/>
            <a:r>
              <a:rPr lang="de-DE" dirty="0"/>
              <a:t>Bier, Wein ==&gt; </a:t>
            </a:r>
            <a:r>
              <a:rPr lang="de-DE" dirty="0" err="1"/>
              <a:t>Destilate</a:t>
            </a:r>
            <a:endParaRPr lang="de-DE" dirty="0"/>
          </a:p>
          <a:p>
            <a:pPr lvl="2"/>
            <a:r>
              <a:rPr lang="de-DE" dirty="0"/>
              <a:t>Brotlockerung</a:t>
            </a:r>
          </a:p>
          <a:p>
            <a:pPr lvl="2"/>
            <a:r>
              <a:rPr lang="de-DE" dirty="0"/>
              <a:t>Jetzt auch Agroethanol (Bioethanol)</a:t>
            </a:r>
          </a:p>
          <a:p>
            <a:r>
              <a:rPr lang="de-DE" dirty="0"/>
              <a:t>Die Hefe kann aerob (Ausbeute aus einer Glucose = 38 ATP) und anaerob (Ausbeute aus einer Glucose = 2 ATP) wachsen</a:t>
            </a:r>
          </a:p>
          <a:p>
            <a:r>
              <a:rPr lang="de-DE" dirty="0">
                <a:sym typeface="Wingdings" panose="05000000000000000000" pitchFamily="2" charset="2"/>
              </a:rPr>
              <a:t>Es entsteht dann  </a:t>
            </a:r>
            <a:r>
              <a:rPr lang="de-DE" dirty="0"/>
              <a:t>Biomasse (aerob) oder Ethanol (anaerob)</a:t>
            </a:r>
          </a:p>
          <a:p>
            <a:r>
              <a:rPr lang="de-DE" dirty="0"/>
              <a:t>Beispiele für Hefen:</a:t>
            </a:r>
          </a:p>
          <a:p>
            <a:pPr lvl="1"/>
            <a:r>
              <a:rPr lang="de-DE" dirty="0" err="1"/>
              <a:t>Saccharomyces</a:t>
            </a:r>
            <a:r>
              <a:rPr lang="de-DE" dirty="0"/>
              <a:t> </a:t>
            </a:r>
            <a:r>
              <a:rPr lang="de-DE" dirty="0" err="1"/>
              <a:t>cerevisiae</a:t>
            </a:r>
            <a:r>
              <a:rPr lang="de-DE" dirty="0"/>
              <a:t> (Backen, Bier)</a:t>
            </a:r>
          </a:p>
          <a:p>
            <a:pPr lvl="1"/>
            <a:r>
              <a:rPr lang="de-DE" dirty="0"/>
              <a:t>S. </a:t>
            </a:r>
            <a:r>
              <a:rPr lang="de-DE" dirty="0" err="1"/>
              <a:t>carlsbergensis</a:t>
            </a:r>
            <a:r>
              <a:rPr lang="de-DE" dirty="0"/>
              <a:t> (untergäriges Bier)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28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Cis Trans Doppelbindung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1872208" cy="21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12288" y="3861048"/>
            <a:ext cx="2637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Quelle: https://grafs-bio-seiten.de/ab-1_2-2-2/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95936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Cis- (Z-) Stellung (in Pflanzen und meisten Tieren)</a:t>
            </a:r>
          </a:p>
          <a:p>
            <a:r>
              <a:rPr lang="de-DE" dirty="0"/>
              <a:t>Mehrfach ungesättigte Fette wertvoll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95936" y="2779463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Trans- (E-) Stellung (Mikroorganismen, Milch und Körperfett von Wiederkäuern, verarbeitete Fette, H an Cis Fettsäuren, Frittieren)</a:t>
            </a:r>
          </a:p>
          <a:p>
            <a:r>
              <a:rPr lang="de-DE" dirty="0"/>
              <a:t>Gesättigte Fette und Transfette Risikofaktoren für Herzkrankheiten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453378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Schmelzpunkt niedriger wenn kurze Ketten und ungesättigt (</a:t>
            </a:r>
            <a:r>
              <a:rPr lang="de-DE" dirty="0" err="1"/>
              <a:t>cis</a:t>
            </a:r>
            <a:r>
              <a:rPr lang="de-DE" dirty="0"/>
              <a:t>) (</a:t>
            </a:r>
            <a:r>
              <a:rPr lang="de-DE" dirty="0">
                <a:sym typeface="Wingdings" panose="05000000000000000000" pitchFamily="2" charset="2"/>
              </a:rPr>
              <a:t> Knick </a:t>
            </a:r>
            <a:r>
              <a:rPr lang="de-DE" dirty="0"/>
              <a:t>weniger hydrophob – leichter löslich)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11460" y="518012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Schmelzpunkt höher wenn lange Ketten und gesättigt – Transfettsäuren verhalten sich weitgehend wie gesättigte FS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51190" y="582645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Fette bei Raumtemperatur flüssig = Öl</a:t>
            </a:r>
          </a:p>
          <a:p>
            <a:r>
              <a:rPr lang="de-DE" dirty="0"/>
              <a:t>Halbfeste Fette schmelzen bei Körpertemperatur (Mund)</a:t>
            </a:r>
          </a:p>
        </p:txBody>
      </p:sp>
    </p:spTree>
    <p:extLst>
      <p:ext uri="{BB962C8B-B14F-4D97-AF65-F5344CB8AC3E}">
        <p14:creationId xmlns:p14="http://schemas.microsoft.com/office/powerpoint/2010/main" val="114591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Schimmelpilze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Das sind mehrzellige MO</a:t>
            </a:r>
          </a:p>
          <a:p>
            <a:r>
              <a:rPr lang="de-DE" dirty="0"/>
              <a:t>Sie bilden ein Myzel = Pilzgeflecht (dieses ist nur im Mikroskop sichtbar)</a:t>
            </a:r>
          </a:p>
          <a:p>
            <a:r>
              <a:rPr lang="de-DE" dirty="0"/>
              <a:t>Die Vermehrung erfolgt durch Sporen</a:t>
            </a:r>
          </a:p>
          <a:p>
            <a:r>
              <a:rPr lang="de-DE" dirty="0"/>
              <a:t>Diese befinden sich auf Sporangien (=Sporenträger) </a:t>
            </a:r>
          </a:p>
          <a:p>
            <a:r>
              <a:rPr lang="de-DE" dirty="0"/>
              <a:t>Diese Sporangien sind mit freiem Auge sichtbar als Rasen</a:t>
            </a:r>
          </a:p>
          <a:p>
            <a:r>
              <a:rPr lang="de-DE" dirty="0"/>
              <a:t>Die Einteilung wird nach der Form der Sporangien vorgenommen</a:t>
            </a:r>
          </a:p>
          <a:p>
            <a:pPr lvl="1"/>
            <a:r>
              <a:rPr lang="de-DE" dirty="0"/>
              <a:t>Köpfchenschimmel (</a:t>
            </a:r>
            <a:r>
              <a:rPr lang="de-DE" dirty="0" err="1"/>
              <a:t>Mucor</a:t>
            </a:r>
            <a:r>
              <a:rPr lang="de-DE" dirty="0"/>
              <a:t>-Arten)</a:t>
            </a:r>
          </a:p>
          <a:p>
            <a:pPr lvl="1"/>
            <a:r>
              <a:rPr lang="de-DE" dirty="0"/>
              <a:t>Pinselschimmel (</a:t>
            </a:r>
            <a:r>
              <a:rPr lang="de-DE" dirty="0" err="1"/>
              <a:t>Penicillium</a:t>
            </a:r>
            <a:r>
              <a:rPr lang="de-DE" dirty="0"/>
              <a:t>-Arten)</a:t>
            </a:r>
          </a:p>
          <a:p>
            <a:pPr lvl="1"/>
            <a:r>
              <a:rPr lang="de-DE" dirty="0"/>
              <a:t>Gießkannenschimmel (Aspergillus-Arten)</a:t>
            </a:r>
          </a:p>
        </p:txBody>
      </p:sp>
    </p:spTree>
    <p:extLst>
      <p:ext uri="{BB962C8B-B14F-4D97-AF65-F5344CB8AC3E}">
        <p14:creationId xmlns:p14="http://schemas.microsoft.com/office/powerpoint/2010/main" val="3594601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Schimmelpilze in Biotechnologie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 der Käseherstellung</a:t>
            </a:r>
          </a:p>
          <a:p>
            <a:pPr lvl="1"/>
            <a:r>
              <a:rPr lang="de-DE" dirty="0" err="1"/>
              <a:t>Penicillum</a:t>
            </a:r>
            <a:r>
              <a:rPr lang="de-DE" dirty="0"/>
              <a:t> </a:t>
            </a:r>
            <a:r>
              <a:rPr lang="de-DE" dirty="0" err="1"/>
              <a:t>roqueforti</a:t>
            </a:r>
            <a:r>
              <a:rPr lang="de-DE" dirty="0"/>
              <a:t>, P. </a:t>
            </a:r>
            <a:r>
              <a:rPr lang="de-DE" dirty="0" err="1"/>
              <a:t>camemberti</a:t>
            </a:r>
            <a:endParaRPr lang="de-DE" dirty="0"/>
          </a:p>
          <a:p>
            <a:r>
              <a:rPr lang="de-DE" dirty="0"/>
              <a:t>Bei der Zitronensäureherstellung</a:t>
            </a:r>
          </a:p>
          <a:p>
            <a:pPr lvl="1"/>
            <a:r>
              <a:rPr lang="de-DE" dirty="0"/>
              <a:t>Aspergillus </a:t>
            </a:r>
            <a:r>
              <a:rPr lang="de-DE" dirty="0" err="1"/>
              <a:t>niger</a:t>
            </a:r>
            <a:endParaRPr lang="de-DE" dirty="0"/>
          </a:p>
          <a:p>
            <a:r>
              <a:rPr lang="de-DE" dirty="0"/>
              <a:t>Bei der Erzeugung von Penicillin (Antibiotikum)</a:t>
            </a:r>
          </a:p>
          <a:p>
            <a:pPr lvl="1"/>
            <a:r>
              <a:rPr lang="de-DE" dirty="0"/>
              <a:t>P. </a:t>
            </a:r>
            <a:r>
              <a:rPr lang="de-DE" dirty="0" err="1"/>
              <a:t>chrysogenum</a:t>
            </a:r>
            <a:endParaRPr lang="de-DE" dirty="0"/>
          </a:p>
          <a:p>
            <a:r>
              <a:rPr lang="de-DE" dirty="0"/>
              <a:t>In der </a:t>
            </a:r>
            <a:r>
              <a:rPr lang="de-DE" dirty="0" err="1"/>
              <a:t>Alphaamylaseherstellung</a:t>
            </a:r>
            <a:endParaRPr lang="de-DE" dirty="0"/>
          </a:p>
          <a:p>
            <a:pPr lvl="1"/>
            <a:r>
              <a:rPr lang="de-DE" dirty="0"/>
              <a:t>Aspergillus </a:t>
            </a:r>
            <a:r>
              <a:rPr lang="de-DE" dirty="0" err="1"/>
              <a:t>oryzae</a:t>
            </a:r>
            <a:endParaRPr lang="de-DE" dirty="0"/>
          </a:p>
          <a:p>
            <a:r>
              <a:rPr lang="de-DE" dirty="0"/>
              <a:t>Bei der Erzeugung von </a:t>
            </a:r>
            <a:r>
              <a:rPr lang="de-DE" dirty="0" err="1"/>
              <a:t>Quorn</a:t>
            </a:r>
            <a:r>
              <a:rPr lang="de-DE" dirty="0"/>
              <a:t> (=vegetarischer Fleischersatz)</a:t>
            </a:r>
          </a:p>
          <a:p>
            <a:pPr lvl="1"/>
            <a:r>
              <a:rPr lang="de-DE" dirty="0" err="1"/>
              <a:t>Fusarium</a:t>
            </a:r>
            <a:r>
              <a:rPr lang="de-DE" dirty="0"/>
              <a:t> </a:t>
            </a:r>
            <a:r>
              <a:rPr lang="de-DE" dirty="0" err="1"/>
              <a:t>venenatum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80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Biotechnologische Verfahrenstechnik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Gibt es seit vielen tausend Jahren (empirisch)</a:t>
            </a:r>
          </a:p>
          <a:p>
            <a:r>
              <a:rPr lang="de-DE" dirty="0"/>
              <a:t>Hefe</a:t>
            </a:r>
          </a:p>
          <a:p>
            <a:pPr lvl="1"/>
            <a:r>
              <a:rPr lang="de-DE" dirty="0"/>
              <a:t>Bier, Wein</a:t>
            </a:r>
          </a:p>
          <a:p>
            <a:r>
              <a:rPr lang="de-DE" dirty="0"/>
              <a:t>Milchsäurebakterien</a:t>
            </a:r>
          </a:p>
          <a:p>
            <a:pPr lvl="1"/>
            <a:r>
              <a:rPr lang="de-DE" dirty="0"/>
              <a:t>Joghurt, Sauergemüse, Sauerkraut, Sauerteig</a:t>
            </a:r>
          </a:p>
          <a:p>
            <a:r>
              <a:rPr lang="de-DE" dirty="0"/>
              <a:t>Bakterien, Schimmelpilze</a:t>
            </a:r>
          </a:p>
          <a:p>
            <a:pPr lvl="1"/>
            <a:r>
              <a:rPr lang="de-DE" dirty="0"/>
              <a:t>Käsereifung, Essig (nur Bakterien)</a:t>
            </a:r>
          </a:p>
          <a:p>
            <a:r>
              <a:rPr lang="de-DE" dirty="0"/>
              <a:t>Ausgangsrohstoffe meist nachwachsend</a:t>
            </a:r>
          </a:p>
          <a:p>
            <a:pPr lvl="1"/>
            <a:r>
              <a:rPr lang="de-DE" dirty="0"/>
              <a:t>Stärkehaltige Pflanzen</a:t>
            </a:r>
          </a:p>
          <a:p>
            <a:r>
              <a:rPr lang="de-DE" dirty="0"/>
              <a:t>Wichtig sind:</a:t>
            </a:r>
          </a:p>
          <a:p>
            <a:pPr lvl="1"/>
            <a:r>
              <a:rPr lang="de-DE" dirty="0"/>
              <a:t>Endprodukte als Stoffe</a:t>
            </a:r>
          </a:p>
          <a:p>
            <a:pPr lvl="1"/>
            <a:r>
              <a:rPr lang="de-DE" dirty="0"/>
              <a:t>Energetische Ausbeute, z. B.: Biogas, Agroethanol</a:t>
            </a:r>
          </a:p>
        </p:txBody>
      </p:sp>
    </p:spTree>
    <p:extLst>
      <p:ext uri="{BB962C8B-B14F-4D97-AF65-F5344CB8AC3E}">
        <p14:creationId xmlns:p14="http://schemas.microsoft.com/office/powerpoint/2010/main" val="4201458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Fermentationen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Große Bedeutung für Weltwirtschaft</a:t>
            </a:r>
          </a:p>
          <a:p>
            <a:r>
              <a:rPr lang="de-DE" dirty="0"/>
              <a:t>Bier: hier ist die Bierhefe das Werkzeug </a:t>
            </a:r>
          </a:p>
          <a:p>
            <a:r>
              <a:rPr lang="de-DE" dirty="0"/>
              <a:t>Daneben Schimmelpilze und Bakterien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7273"/>
            <a:ext cx="6660232" cy="31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08304" y="3140968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M. Neureiter: Skriptum „Biotechnologie“ , FH </a:t>
            </a:r>
            <a:r>
              <a:rPr lang="de-DE" sz="1000" dirty="0" err="1"/>
              <a:t>Wr</a:t>
            </a:r>
            <a:r>
              <a:rPr lang="de-DE" sz="1000" dirty="0"/>
              <a:t>. Neustadt, 2010;</a:t>
            </a:r>
          </a:p>
          <a:p>
            <a:r>
              <a:rPr lang="de-DE" sz="1000" dirty="0"/>
              <a:t>Zahlen für Wein: Vine-</a:t>
            </a:r>
            <a:r>
              <a:rPr lang="de-DE" sz="1000" dirty="0" err="1"/>
              <a:t>EXPO_Studie</a:t>
            </a:r>
            <a:r>
              <a:rPr lang="de-DE" sz="1000" dirty="0"/>
              <a:t>, </a:t>
            </a:r>
            <a:r>
              <a:rPr lang="de-DE" sz="1000" dirty="0" err="1"/>
              <a:t>Bordaux</a:t>
            </a:r>
            <a:r>
              <a:rPr lang="de-DE" sz="1000" dirty="0"/>
              <a:t> (F), 2011</a:t>
            </a:r>
          </a:p>
        </p:txBody>
      </p:sp>
    </p:spTree>
    <p:extLst>
      <p:ext uri="{BB962C8B-B14F-4D97-AF65-F5344CB8AC3E}">
        <p14:creationId xmlns:p14="http://schemas.microsoft.com/office/powerpoint/2010/main" val="104814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Brauprozess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2" y="1556792"/>
            <a:ext cx="88134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65520" y="61797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hlinkClick r:id="rId3"/>
              </a:rPr>
              <a:t>Quelle: https://www.brauer-bund.de/bier-ist-rein/so-wird-bier-gebraut/der-brauprozess.html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79314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Geschichte der Bierbrauerei</a:t>
            </a:r>
            <a:br>
              <a:rPr lang="de-DE" dirty="0"/>
            </a:br>
            <a:r>
              <a:rPr lang="de-DE" dirty="0"/>
              <a:t>- seit 6000 Jahren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493096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Zuerst Getreide als Brei oder Suppe gelöffelt</a:t>
            </a:r>
          </a:p>
          <a:p>
            <a:r>
              <a:rPr lang="de-DE" dirty="0"/>
              <a:t>Vergorener Teig </a:t>
            </a:r>
            <a:r>
              <a:rPr lang="de-DE" dirty="0">
                <a:sym typeface="Wingdings" panose="05000000000000000000" pitchFamily="2" charset="2"/>
              </a:rPr>
              <a:t>erstes </a:t>
            </a:r>
            <a:r>
              <a:rPr lang="de-DE" dirty="0"/>
              <a:t>„Bier“ („Brot“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>
                <a:sym typeface="Wingdings" panose="05000000000000000000" pitchFamily="2" charset="2"/>
              </a:rPr>
              <a:t>ge“braut</a:t>
            </a:r>
            <a:r>
              <a:rPr lang="de-DE" dirty="0">
                <a:sym typeface="Wingdings" panose="05000000000000000000" pitchFamily="2" charset="2"/>
              </a:rPr>
              <a:t>“)</a:t>
            </a:r>
            <a:endParaRPr lang="de-DE" dirty="0"/>
          </a:p>
          <a:p>
            <a:r>
              <a:rPr lang="de-DE" dirty="0"/>
              <a:t>Bei Sumerer (Mesopotamien) ein Getränk für Götter und Könige (Gilgamesch Epos)</a:t>
            </a:r>
          </a:p>
          <a:p>
            <a:r>
              <a:rPr lang="de-DE" dirty="0"/>
              <a:t>In Babylon viele Arten von Bieren</a:t>
            </a:r>
          </a:p>
          <a:p>
            <a:pPr lvl="1"/>
            <a:r>
              <a:rPr lang="de-DE" dirty="0"/>
              <a:t>Hammurabi erließ drastische Gesetze</a:t>
            </a:r>
          </a:p>
          <a:p>
            <a:r>
              <a:rPr lang="de-DE" dirty="0"/>
              <a:t>Römer und Griechen brauten auch</a:t>
            </a:r>
          </a:p>
          <a:p>
            <a:r>
              <a:rPr lang="de-DE" dirty="0"/>
              <a:t>Seit 800 v. C. in Deutschland</a:t>
            </a:r>
          </a:p>
          <a:p>
            <a:pPr lvl="1"/>
            <a:r>
              <a:rPr lang="de-DE" dirty="0"/>
              <a:t>War Frauensache (</a:t>
            </a:r>
            <a:r>
              <a:rPr lang="de-DE" dirty="0">
                <a:sym typeface="Wingdings" panose="05000000000000000000" pitchFamily="2" charset="2"/>
              </a:rPr>
              <a:t> Bierkränzchen)</a:t>
            </a:r>
            <a:endParaRPr lang="de-DE" dirty="0"/>
          </a:p>
          <a:p>
            <a:r>
              <a:rPr lang="de-DE" dirty="0"/>
              <a:t>Mittelalter in Klöstern</a:t>
            </a:r>
          </a:p>
          <a:p>
            <a:pPr lvl="1"/>
            <a:r>
              <a:rPr lang="de-DE" dirty="0"/>
              <a:t>Das Flüssige bricht das Fasten nicht</a:t>
            </a:r>
          </a:p>
          <a:p>
            <a:r>
              <a:rPr lang="de-DE" dirty="0"/>
              <a:t>Reinheitsgebot von 1516</a:t>
            </a:r>
          </a:p>
          <a:p>
            <a:pPr lvl="1"/>
            <a:r>
              <a:rPr lang="de-DE" dirty="0"/>
              <a:t>Nur Wasser, Hopfen, Malz waren erlaubt</a:t>
            </a:r>
          </a:p>
        </p:txBody>
      </p:sp>
      <p:sp>
        <p:nvSpPr>
          <p:cNvPr id="4" name="Rechteck 3"/>
          <p:cNvSpPr/>
          <p:nvPr/>
        </p:nvSpPr>
        <p:spPr>
          <a:xfrm>
            <a:off x="351162" y="6309320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hlinkClick r:id="rId2"/>
              </a:rPr>
              <a:t>Quelle: https://www.brauer-bund.del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8017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Weinherstellung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7646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Lese</a:t>
            </a:r>
          </a:p>
          <a:p>
            <a:pPr lvl="1"/>
            <a:r>
              <a:rPr lang="de-DE" dirty="0"/>
              <a:t>Händisch oder Erntemaschinen</a:t>
            </a:r>
          </a:p>
          <a:p>
            <a:pPr lvl="1"/>
            <a:r>
              <a:rPr lang="de-DE" dirty="0"/>
              <a:t>Faule Trauben aussortieren</a:t>
            </a:r>
          </a:p>
          <a:p>
            <a:r>
              <a:rPr lang="de-DE" dirty="0"/>
              <a:t>Maische (zerquetschen)</a:t>
            </a:r>
          </a:p>
          <a:p>
            <a:pPr lvl="1"/>
            <a:r>
              <a:rPr lang="de-DE" dirty="0"/>
              <a:t>Teilweise ohne Stiel (</a:t>
            </a:r>
            <a:r>
              <a:rPr lang="de-DE" dirty="0" err="1"/>
              <a:t>Entrapper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Mit Stiel mehr Gerbstoffe (Tannine)</a:t>
            </a:r>
          </a:p>
          <a:p>
            <a:r>
              <a:rPr lang="de-DE" dirty="0"/>
              <a:t>Fermentieren</a:t>
            </a:r>
          </a:p>
          <a:p>
            <a:pPr lvl="1"/>
            <a:r>
              <a:rPr lang="de-DE" dirty="0"/>
              <a:t>Gärung beginnt</a:t>
            </a:r>
          </a:p>
          <a:p>
            <a:pPr lvl="1"/>
            <a:r>
              <a:rPr lang="de-DE" dirty="0"/>
              <a:t>Stoffe aus Traube gelöst</a:t>
            </a:r>
          </a:p>
          <a:p>
            <a:r>
              <a:rPr lang="de-DE" dirty="0"/>
              <a:t>Pressen</a:t>
            </a:r>
          </a:p>
          <a:p>
            <a:pPr lvl="1"/>
            <a:r>
              <a:rPr lang="de-DE" dirty="0"/>
              <a:t>Im Kelter (Kerne nicht zerdrücken)</a:t>
            </a:r>
          </a:p>
          <a:p>
            <a:r>
              <a:rPr lang="de-DE" dirty="0"/>
              <a:t>Filtern</a:t>
            </a:r>
          </a:p>
          <a:p>
            <a:r>
              <a:rPr lang="de-DE" dirty="0"/>
              <a:t>Reifen = Hauptgärung mit Reinzuchthefen</a:t>
            </a:r>
          </a:p>
          <a:p>
            <a:r>
              <a:rPr lang="de-DE" dirty="0"/>
              <a:t>malolaktische Gärung mit  </a:t>
            </a:r>
            <a:r>
              <a:rPr lang="de-DE" dirty="0" err="1"/>
              <a:t>Oenococcus</a:t>
            </a:r>
            <a:r>
              <a:rPr lang="de-DE" dirty="0"/>
              <a:t> </a:t>
            </a:r>
            <a:r>
              <a:rPr lang="de-DE" dirty="0" err="1"/>
              <a:t>Oeni</a:t>
            </a:r>
            <a:r>
              <a:rPr lang="de-DE" dirty="0"/>
              <a:t> verändert die Säurestruktur (Äpfelsäure </a:t>
            </a:r>
            <a:r>
              <a:rPr lang="de-DE" dirty="0">
                <a:sym typeface="Wingdings" panose="05000000000000000000" pitchFamily="2" charset="2"/>
              </a:rPr>
              <a:t> Weinsäure=milder)</a:t>
            </a:r>
            <a:endParaRPr lang="de-DE" dirty="0"/>
          </a:p>
          <a:p>
            <a:r>
              <a:rPr lang="de-DE" dirty="0"/>
              <a:t>Lagern –&gt; abfüllen</a:t>
            </a:r>
          </a:p>
          <a:p>
            <a:pPr lvl="1"/>
            <a:r>
              <a:rPr lang="de-DE" dirty="0"/>
              <a:t>Weißweine gleich abfüllen</a:t>
            </a:r>
          </a:p>
          <a:p>
            <a:pPr lvl="1"/>
            <a:r>
              <a:rPr lang="de-DE" dirty="0"/>
              <a:t>Rotweine im Tank oder Fass (</a:t>
            </a:r>
            <a:r>
              <a:rPr lang="de-DE" dirty="0" err="1"/>
              <a:t>Barrique</a:t>
            </a:r>
            <a:r>
              <a:rPr lang="de-DE" dirty="0"/>
              <a:t>=Eichenfass)</a:t>
            </a:r>
          </a:p>
          <a:p>
            <a:pPr lvl="1"/>
            <a:r>
              <a:rPr lang="de-DE" dirty="0"/>
              <a:t>Wenn verschiedene Weinsorten gemischt werden heißen diese dann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>
                <a:sym typeface="Wingdings" panose="05000000000000000000" pitchFamily="2" charset="2"/>
              </a:rPr>
              <a:t>Cuvee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30532" y="6323074"/>
            <a:ext cx="20136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hlinkClick r:id="rId2"/>
              </a:rPr>
              <a:t>Quelle: https://magazin.wein.com/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8373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Wein seit 8.000 Jahren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3136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Georgien um 5800 v. </a:t>
            </a:r>
            <a:r>
              <a:rPr lang="de-DE" dirty="0" err="1"/>
              <a:t>Ch</a:t>
            </a:r>
            <a:r>
              <a:rPr lang="de-DE" dirty="0"/>
              <a:t>.</a:t>
            </a:r>
          </a:p>
          <a:p>
            <a:r>
              <a:rPr lang="de-DE" dirty="0"/>
              <a:t>Vorderasien</a:t>
            </a:r>
          </a:p>
          <a:p>
            <a:r>
              <a:rPr lang="de-DE" dirty="0"/>
              <a:t>Perser</a:t>
            </a:r>
          </a:p>
          <a:p>
            <a:r>
              <a:rPr lang="de-DE" dirty="0"/>
              <a:t>Ägypter</a:t>
            </a:r>
          </a:p>
          <a:p>
            <a:r>
              <a:rPr lang="de-DE" dirty="0"/>
              <a:t>Griechen</a:t>
            </a:r>
          </a:p>
          <a:p>
            <a:r>
              <a:rPr lang="de-DE" dirty="0"/>
              <a:t>Römer</a:t>
            </a:r>
          </a:p>
          <a:p>
            <a:r>
              <a:rPr lang="de-DE" dirty="0"/>
              <a:t>Im Judentum – Christentum: Symbolkraft</a:t>
            </a:r>
          </a:p>
          <a:p>
            <a:r>
              <a:rPr lang="de-DE" dirty="0"/>
              <a:t>Byzanz</a:t>
            </a:r>
          </a:p>
          <a:p>
            <a:r>
              <a:rPr lang="de-DE" dirty="0"/>
              <a:t>Bis England in der Mittelalterliche Warmzeit</a:t>
            </a:r>
          </a:p>
          <a:p>
            <a:r>
              <a:rPr lang="de-DE" dirty="0"/>
              <a:t>Frankreich: Burgunder, </a:t>
            </a:r>
            <a:r>
              <a:rPr lang="de-DE" dirty="0" err="1"/>
              <a:t>Bordeau</a:t>
            </a:r>
            <a:r>
              <a:rPr lang="de-DE" dirty="0"/>
              <a:t>;  Dom </a:t>
            </a:r>
            <a:r>
              <a:rPr lang="de-DE" dirty="0" err="1"/>
              <a:t>Pérignon</a:t>
            </a:r>
            <a:r>
              <a:rPr lang="de-DE" dirty="0"/>
              <a:t> –&gt; Champagner</a:t>
            </a:r>
          </a:p>
          <a:p>
            <a:r>
              <a:rPr lang="de-DE" dirty="0"/>
              <a:t>Italien, Portugal, Spanien,</a:t>
            </a:r>
          </a:p>
          <a:p>
            <a:r>
              <a:rPr lang="de-DE" dirty="0"/>
              <a:t>Reblaus-Katastrophe (danach amerikanische Wurzeln mit europäischer Rebe gepfropft)</a:t>
            </a:r>
          </a:p>
          <a:p>
            <a:r>
              <a:rPr lang="de-DE" dirty="0"/>
              <a:t>Australien, Kalifornien, später auch Chile, Südafrika und Argentinien </a:t>
            </a:r>
          </a:p>
          <a:p>
            <a:r>
              <a:rPr lang="de-DE" dirty="0"/>
              <a:t>----------------------------------------------------------------------------------------------------------</a:t>
            </a:r>
          </a:p>
          <a:p>
            <a:r>
              <a:rPr lang="de-DE" dirty="0"/>
              <a:t>Film zur Bierproduktion</a:t>
            </a:r>
          </a:p>
          <a:p>
            <a:pPr lvl="1"/>
            <a:r>
              <a:rPr lang="de-DE" dirty="0">
                <a:hlinkClick r:id="rId2"/>
              </a:rPr>
              <a:t>https://www.youtube.com/watch?v=lNa1EqxRMIQ</a:t>
            </a:r>
            <a:endParaRPr lang="de-DE" dirty="0"/>
          </a:p>
          <a:p>
            <a:endParaRPr lang="de-DE" dirty="0"/>
          </a:p>
          <a:p>
            <a:r>
              <a:rPr lang="de-DE" dirty="0"/>
              <a:t>Film zur Weinproduktion</a:t>
            </a:r>
          </a:p>
          <a:p>
            <a:pPr lvl="1"/>
            <a:r>
              <a:rPr lang="de-DE" dirty="0">
                <a:hlinkClick r:id="rId3"/>
              </a:rPr>
              <a:t>https://www.youtube.com/watch?v=9sCdEYV9Kwg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022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Milchsäuregärung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Milchsäurebakterien</a:t>
            </a:r>
          </a:p>
          <a:p>
            <a:pPr lvl="1"/>
            <a:r>
              <a:rPr lang="de-DE" dirty="0"/>
              <a:t>grampositiv</a:t>
            </a:r>
          </a:p>
          <a:p>
            <a:pPr lvl="1"/>
            <a:r>
              <a:rPr lang="de-DE" dirty="0"/>
              <a:t>Anaerob (ev. O</a:t>
            </a:r>
            <a:r>
              <a:rPr lang="de-DE" baseline="-25000" dirty="0"/>
              <a:t>2</a:t>
            </a:r>
            <a:r>
              <a:rPr lang="de-DE" dirty="0"/>
              <a:t>-tolerant)</a:t>
            </a:r>
          </a:p>
          <a:p>
            <a:pPr lvl="1"/>
            <a:r>
              <a:rPr lang="de-DE" dirty="0"/>
              <a:t>Zucker </a:t>
            </a:r>
            <a:r>
              <a:rPr lang="de-DE" dirty="0">
                <a:sym typeface="Wingdings" panose="05000000000000000000" pitchFamily="2" charset="2"/>
              </a:rPr>
              <a:t> Milchsäure</a:t>
            </a:r>
          </a:p>
          <a:p>
            <a:r>
              <a:rPr lang="de-DE" dirty="0">
                <a:sym typeface="Wingdings" panose="05000000000000000000" pitchFamily="2" charset="2"/>
              </a:rPr>
              <a:t>Homofermentative MS Bakterien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Es entsteht nur Milchsäure </a:t>
            </a:r>
          </a:p>
          <a:p>
            <a:r>
              <a:rPr lang="de-DE" dirty="0">
                <a:sym typeface="Wingdings" panose="05000000000000000000" pitchFamily="2" charset="2"/>
              </a:rPr>
              <a:t>Heterofermentative MS Bakterien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Neben Milchsäure entsteht auch Essigsäure, Ethanol und CO</a:t>
            </a:r>
            <a:r>
              <a:rPr lang="de-DE" baseline="-25000" dirty="0">
                <a:sym typeface="Wingdings" panose="05000000000000000000" pitchFamily="2" charset="2"/>
              </a:rPr>
              <a:t>2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Glucose über FDP Weg zu Pyruvat  mit NADH+H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zu </a:t>
            </a:r>
            <a:r>
              <a:rPr lang="de-DE" b="1" dirty="0">
                <a:sym typeface="Wingdings" panose="05000000000000000000" pitchFamily="2" charset="2"/>
              </a:rPr>
              <a:t>Lactat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401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Homofermentative MS-Gärung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Milchprodukte</a:t>
            </a:r>
          </a:p>
          <a:p>
            <a:pPr lvl="1"/>
            <a:r>
              <a:rPr lang="de-DE" dirty="0"/>
              <a:t>Joghurt, Sauermilch</a:t>
            </a:r>
          </a:p>
          <a:p>
            <a:pPr lvl="1"/>
            <a:r>
              <a:rPr lang="de-DE" dirty="0"/>
              <a:t>Lactose aus pasteurisierter Milch </a:t>
            </a:r>
            <a:r>
              <a:rPr lang="de-DE" dirty="0">
                <a:sym typeface="Wingdings" panose="05000000000000000000" pitchFamily="2" charset="2"/>
              </a:rPr>
              <a:t> Lactat = MS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In </a:t>
            </a:r>
            <a:r>
              <a:rPr lang="de-DE" dirty="0" err="1">
                <a:sym typeface="Wingdings" panose="05000000000000000000" pitchFamily="2" charset="2"/>
              </a:rPr>
              <a:t>Gärtanks</a:t>
            </a:r>
            <a:r>
              <a:rPr lang="de-DE" dirty="0">
                <a:sym typeface="Wingdings" panose="05000000000000000000" pitchFamily="2" charset="2"/>
              </a:rPr>
              <a:t> aber auch in der Verpackung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L. </a:t>
            </a:r>
            <a:r>
              <a:rPr lang="de-DE" dirty="0" err="1">
                <a:sym typeface="Wingdings" panose="05000000000000000000" pitchFamily="2" charset="2"/>
              </a:rPr>
              <a:t>acidophilus</a:t>
            </a:r>
            <a:r>
              <a:rPr lang="de-DE" dirty="0">
                <a:sym typeface="Wingdings" panose="05000000000000000000" pitchFamily="2" charset="2"/>
              </a:rPr>
              <a:t>, L. </a:t>
            </a:r>
            <a:r>
              <a:rPr lang="de-DE" dirty="0" err="1">
                <a:sym typeface="Wingdings" panose="05000000000000000000" pitchFamily="2" charset="2"/>
              </a:rPr>
              <a:t>bifidus</a:t>
            </a:r>
            <a:r>
              <a:rPr lang="de-DE" dirty="0">
                <a:sym typeface="Wingdings" panose="05000000000000000000" pitchFamily="2" charset="2"/>
              </a:rPr>
              <a:t>, l. </a:t>
            </a:r>
            <a:r>
              <a:rPr lang="de-DE" dirty="0" err="1">
                <a:sym typeface="Wingdings" panose="05000000000000000000" pitchFamily="2" charset="2"/>
              </a:rPr>
              <a:t>casei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Milchsäure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Für PLA (</a:t>
            </a:r>
            <a:r>
              <a:rPr lang="de-DE" dirty="0" err="1">
                <a:sym typeface="Wingdings" panose="05000000000000000000" pitchFamily="2" charset="2"/>
              </a:rPr>
              <a:t>Polylactat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Lactose oder Glucose  Lactat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L. </a:t>
            </a:r>
            <a:r>
              <a:rPr lang="de-DE" dirty="0" err="1">
                <a:sym typeface="Wingdings" panose="05000000000000000000" pitchFamily="2" charset="2"/>
              </a:rPr>
              <a:t>delbrueckii</a:t>
            </a:r>
            <a:r>
              <a:rPr lang="de-DE" dirty="0">
                <a:sym typeface="Wingdings" panose="05000000000000000000" pitchFamily="2" charset="2"/>
              </a:rPr>
              <a:t>, L. </a:t>
            </a:r>
            <a:r>
              <a:rPr lang="de-DE" dirty="0" err="1">
                <a:sym typeface="Wingdings" panose="05000000000000000000" pitchFamily="2" charset="2"/>
              </a:rPr>
              <a:t>helveticus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38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47BA2-7C72-43A4-B8B6-B6A0B2BE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Gesättigt – Ungesättigt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/>
              <a:t>Einfluss auf Schmelzpunkt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D653616-78B9-4A6F-AC4B-4156B1D0D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42518"/>
            <a:ext cx="4895231" cy="3725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19D5924-B289-4DED-AF0E-84C51247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934803"/>
            <a:ext cx="4895231" cy="16595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FE53C4F-0900-4E5C-9A8C-39E09B43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4" y="3789040"/>
            <a:ext cx="4572000" cy="17087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F29758-D8CD-4264-B75C-7362B5656B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4714" y="4510836"/>
            <a:ext cx="3432086" cy="17476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37345DA-33E1-4B69-A6B5-FAD7F3EF5CDD}"/>
              </a:ext>
            </a:extLst>
          </p:cNvPr>
          <p:cNvSpPr/>
          <p:nvPr/>
        </p:nvSpPr>
        <p:spPr>
          <a:xfrm>
            <a:off x="1475656" y="62204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Quelle: https://www.u-helmich.de/che/lexikon/F/fettsaeuren-smp.html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14C0E0-7FDA-4B8E-91A3-F5ED8B878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1513213"/>
            <a:ext cx="3159849" cy="10507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CB1AB2-9B56-47DE-93E5-2A1A37005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28" y="2641682"/>
            <a:ext cx="3159849" cy="129476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BA0EC56-6720-4878-8338-5BA439B7EE39}"/>
              </a:ext>
            </a:extLst>
          </p:cNvPr>
          <p:cNvSpPr/>
          <p:nvPr/>
        </p:nvSpPr>
        <p:spPr>
          <a:xfrm>
            <a:off x="5724128" y="3935017"/>
            <a:ext cx="3025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Quelle: https://dairyprocessinghandbook.tetrapak.com /de/chapter/chemie-der-milch</a:t>
            </a:r>
          </a:p>
        </p:txBody>
      </p:sp>
    </p:spTree>
    <p:extLst>
      <p:ext uri="{BB962C8B-B14F-4D97-AF65-F5344CB8AC3E}">
        <p14:creationId xmlns:p14="http://schemas.microsoft.com/office/powerpoint/2010/main" val="577051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Heterofermentative MS-Gärung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Sauerkraut</a:t>
            </a:r>
          </a:p>
          <a:p>
            <a:pPr lvl="1"/>
            <a:r>
              <a:rPr lang="de-DE" dirty="0"/>
              <a:t>Kraut wird mit Mischkulturen aus homo- und heterofermentativen MS-Bakterien zu Milchsäure und Essigsäure umgesetzt</a:t>
            </a:r>
          </a:p>
          <a:p>
            <a:r>
              <a:rPr lang="de-DE" dirty="0"/>
              <a:t>Sauerteig</a:t>
            </a:r>
          </a:p>
          <a:p>
            <a:pPr lvl="1"/>
            <a:r>
              <a:rPr lang="de-DE" dirty="0"/>
              <a:t>Roggen- aber auch Weizenteig wird mit Mischkulturen aus homo- und heterofermentativen MS-Bakterien zu Milchsäure und Essigsäure umgesetzt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092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Citratfermentation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Aerob</a:t>
            </a:r>
          </a:p>
          <a:p>
            <a:r>
              <a:rPr lang="de-DE" dirty="0"/>
              <a:t>Mit Schimmelpilz Aspergillus Niger</a:t>
            </a:r>
          </a:p>
          <a:p>
            <a:r>
              <a:rPr lang="de-DE" dirty="0"/>
              <a:t>pH&lt;3</a:t>
            </a:r>
          </a:p>
          <a:p>
            <a:r>
              <a:rPr lang="de-DE" dirty="0"/>
              <a:t>Emers- oder </a:t>
            </a:r>
            <a:r>
              <a:rPr lang="de-DE" dirty="0" err="1"/>
              <a:t>Submersverfahren</a:t>
            </a:r>
            <a:endParaRPr lang="de-DE" dirty="0"/>
          </a:p>
          <a:p>
            <a:r>
              <a:rPr lang="de-DE" dirty="0"/>
              <a:t>Substrat ist Melasse oder Zucker</a:t>
            </a:r>
          </a:p>
          <a:p>
            <a:pPr lvl="1"/>
            <a:r>
              <a:rPr lang="de-DE" dirty="0"/>
              <a:t>Glucose mit FDP über </a:t>
            </a:r>
            <a:r>
              <a:rPr lang="de-DE" dirty="0" err="1"/>
              <a:t>Pyruvat</a:t>
            </a:r>
            <a:r>
              <a:rPr lang="de-DE" dirty="0"/>
              <a:t> zu </a:t>
            </a:r>
            <a:r>
              <a:rPr lang="de-DE" dirty="0" err="1"/>
              <a:t>Acetyl-CoA</a:t>
            </a:r>
            <a:endParaRPr lang="de-DE" dirty="0"/>
          </a:p>
          <a:p>
            <a:pPr lvl="1"/>
            <a:r>
              <a:rPr lang="de-DE" dirty="0" err="1"/>
              <a:t>Acetyl-CoA</a:t>
            </a:r>
            <a:r>
              <a:rPr lang="de-DE" dirty="0"/>
              <a:t> wird in den </a:t>
            </a:r>
            <a:r>
              <a:rPr lang="de-DE" dirty="0" err="1"/>
              <a:t>Citratzyklus</a:t>
            </a:r>
            <a:r>
              <a:rPr lang="de-DE" dirty="0"/>
              <a:t> mit </a:t>
            </a:r>
            <a:r>
              <a:rPr lang="de-DE" dirty="0" err="1"/>
              <a:t>Oxalacetat</a:t>
            </a:r>
            <a:r>
              <a:rPr lang="de-DE" dirty="0"/>
              <a:t> zu Citrat eingeschleust</a:t>
            </a:r>
          </a:p>
          <a:p>
            <a:pPr lvl="1"/>
            <a:r>
              <a:rPr lang="de-DE" dirty="0"/>
              <a:t>Zu sauer für weitere Schritte</a:t>
            </a:r>
          </a:p>
          <a:p>
            <a:pPr lvl="1"/>
            <a:r>
              <a:rPr lang="de-DE" dirty="0"/>
              <a:t>Durch niedrigen pH ist Zellmembran durchlässig </a:t>
            </a:r>
            <a:r>
              <a:rPr lang="de-DE" dirty="0">
                <a:sym typeface="Wingdings" panose="05000000000000000000" pitchFamily="2" charset="2"/>
              </a:rPr>
              <a:t> Citrat tritt ins Substrat aus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Downstreaming</a:t>
            </a:r>
            <a:r>
              <a:rPr lang="de-DE" dirty="0">
                <a:sym typeface="Wingdings" panose="05000000000000000000" pitchFamily="2" charset="2"/>
              </a:rPr>
              <a:t>: als </a:t>
            </a:r>
            <a:r>
              <a:rPr lang="de-DE" dirty="0" err="1">
                <a:sym typeface="Wingdings" panose="05000000000000000000" pitchFamily="2" charset="2"/>
              </a:rPr>
              <a:t>Calziumcitrat</a:t>
            </a:r>
            <a:r>
              <a:rPr lang="de-DE" dirty="0">
                <a:sym typeface="Wingdings" panose="05000000000000000000" pitchFamily="2" charset="2"/>
              </a:rPr>
              <a:t> ausfällen und dann wieder lösen und mit </a:t>
            </a:r>
            <a:r>
              <a:rPr lang="de-DE" dirty="0" err="1">
                <a:sym typeface="Wingdings" panose="05000000000000000000" pitchFamily="2" charset="2"/>
              </a:rPr>
              <a:t>SchwefelsäureCalziumsulfat</a:t>
            </a:r>
            <a:r>
              <a:rPr lang="de-DE" dirty="0">
                <a:sym typeface="Wingdings" panose="05000000000000000000" pitchFamily="2" charset="2"/>
              </a:rPr>
              <a:t> ausfällen  filtrieren und kristallisieren </a:t>
            </a:r>
          </a:p>
          <a:p>
            <a:r>
              <a:rPr lang="de-DE" dirty="0">
                <a:sym typeface="Wingdings" panose="05000000000000000000" pitchFamily="2" charset="2"/>
              </a:rPr>
              <a:t>Für Lebensmittel und </a:t>
            </a:r>
            <a:r>
              <a:rPr lang="de-DE" dirty="0" err="1">
                <a:sym typeface="Wingdings" panose="05000000000000000000" pitchFamily="2" charset="2"/>
              </a:rPr>
              <a:t>Pharma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853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Antibiotika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Antibiotika sind Stoffe (meist von Schimmelpilzen aber auch Bakterien), die selektiv Mikroorganismen am Wachstum hindern weil sie deren Stoffwechsel hemmen</a:t>
            </a:r>
          </a:p>
          <a:p>
            <a:r>
              <a:rPr lang="de-DE" dirty="0"/>
              <a:t>Penicilline (von Schimmelpilzen)</a:t>
            </a:r>
          </a:p>
          <a:p>
            <a:pPr lvl="1"/>
            <a:r>
              <a:rPr lang="de-DE" dirty="0"/>
              <a:t>Gegen grampositive Bakterien weil sie Zellwandaufbau beeinträchtigen </a:t>
            </a:r>
            <a:r>
              <a:rPr lang="de-DE" dirty="0">
                <a:sym typeface="Wingdings" panose="05000000000000000000" pitchFamily="2" charset="2"/>
              </a:rPr>
              <a:t> Absterben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Anaerobe </a:t>
            </a:r>
            <a:r>
              <a:rPr lang="de-DE" dirty="0" err="1">
                <a:sym typeface="Wingdings" panose="05000000000000000000" pitchFamily="2" charset="2"/>
              </a:rPr>
              <a:t>Submerskulturen</a:t>
            </a:r>
            <a:r>
              <a:rPr lang="de-DE" dirty="0">
                <a:sym typeface="Wingdings" panose="05000000000000000000" pitchFamily="2" charset="2"/>
              </a:rPr>
              <a:t> auf Maissubstrat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Downstreaming</a:t>
            </a:r>
            <a:r>
              <a:rPr lang="de-DE" dirty="0">
                <a:sym typeface="Wingdings" panose="05000000000000000000" pitchFamily="2" charset="2"/>
              </a:rPr>
              <a:t> mehrstufig für hohe Reinheit</a:t>
            </a:r>
          </a:p>
          <a:p>
            <a:r>
              <a:rPr lang="de-DE" dirty="0" err="1">
                <a:sym typeface="Wingdings" panose="05000000000000000000" pitchFamily="2" charset="2"/>
              </a:rPr>
              <a:t>Streptomycine</a:t>
            </a:r>
            <a:r>
              <a:rPr lang="de-DE" dirty="0">
                <a:sym typeface="Wingdings" panose="05000000000000000000" pitchFamily="2" charset="2"/>
              </a:rPr>
              <a:t> von Bakterien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Gegen gramnegative Bakterien weil sie Proteinsynthese stören und tRNA nicht an Ribosomen binden kann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330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Hormon aus der Pankreas</a:t>
            </a:r>
          </a:p>
          <a:p>
            <a:r>
              <a:rPr lang="de-DE" dirty="0"/>
              <a:t>Wichtig für Zuckerstoffwechsel</a:t>
            </a:r>
          </a:p>
          <a:p>
            <a:pPr lvl="1"/>
            <a:r>
              <a:rPr lang="de-DE" b="0" i="0" dirty="0">
                <a:solidFill>
                  <a:srgbClr val="202124"/>
                </a:solidFill>
                <a:effectLst/>
              </a:rPr>
              <a:t>1 </a:t>
            </a:r>
            <a:r>
              <a:rPr lang="de-DE" b="1" i="0" dirty="0">
                <a:solidFill>
                  <a:srgbClr val="202124"/>
                </a:solidFill>
                <a:effectLst/>
              </a:rPr>
              <a:t>IE Insulin</a:t>
            </a:r>
            <a:r>
              <a:rPr lang="de-DE" b="0" i="0" dirty="0">
                <a:solidFill>
                  <a:srgbClr val="202124"/>
                </a:solidFill>
                <a:effectLst/>
              </a:rPr>
              <a:t> ≙ 41,67 µg </a:t>
            </a:r>
            <a:r>
              <a:rPr lang="de-DE" b="1" i="0" dirty="0">
                <a:solidFill>
                  <a:srgbClr val="202124"/>
                </a:solidFill>
                <a:effectLst/>
              </a:rPr>
              <a:t>Insulin</a:t>
            </a:r>
            <a:r>
              <a:rPr lang="de-DE" b="0" i="0" dirty="0">
                <a:solidFill>
                  <a:srgbClr val="202124"/>
                </a:solidFill>
                <a:effectLst/>
              </a:rPr>
              <a:t> (hochrein) - pro Tag um die 50 Einheiten (ca. 2.000µg/Tag)</a:t>
            </a:r>
            <a:endParaRPr lang="de-DE" dirty="0"/>
          </a:p>
          <a:p>
            <a:r>
              <a:rPr lang="de-DE" dirty="0"/>
              <a:t>Peptid aus 2 Strängen (</a:t>
            </a:r>
            <a:r>
              <a:rPr lang="de-DE" dirty="0" err="1"/>
              <a:t>Sulfidbrücken</a:t>
            </a:r>
            <a:r>
              <a:rPr lang="de-DE" dirty="0"/>
              <a:t>)</a:t>
            </a:r>
          </a:p>
          <a:p>
            <a:r>
              <a:rPr lang="de-DE" dirty="0"/>
              <a:t>Bei Diabetes zu wenig Insulin</a:t>
            </a:r>
          </a:p>
          <a:p>
            <a:r>
              <a:rPr lang="de-DE" dirty="0"/>
              <a:t>Mit gentechnisch modifiziertem E. Coli fermentiert </a:t>
            </a:r>
            <a:r>
              <a:rPr lang="de-DE" dirty="0">
                <a:sym typeface="Wingdings" panose="05000000000000000000" pitchFamily="2" charset="2"/>
              </a:rPr>
              <a:t> rekombinantes Insulin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Genetischen Code von Insulin entschlüsseln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DNA mit Rekombinationsenzymen nachbilden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Mit Vektor in E. Coli einbringen + Antibiotika-Resistenzgen</a:t>
            </a:r>
          </a:p>
          <a:p>
            <a:pPr marL="514350" indent="-457200"/>
            <a:r>
              <a:rPr lang="de-DE" dirty="0">
                <a:sym typeface="Wingdings" panose="05000000000000000000" pitchFamily="2" charset="2"/>
              </a:rPr>
              <a:t>Früher verbrauchte ein Diabetiker im Schnitt 50 Bauchspeicheldrüsen von Schweinen</a:t>
            </a:r>
          </a:p>
        </p:txBody>
      </p:sp>
    </p:spTree>
    <p:extLst>
      <p:ext uri="{BB962C8B-B14F-4D97-AF65-F5344CB8AC3E}">
        <p14:creationId xmlns:p14="http://schemas.microsoft.com/office/powerpoint/2010/main" val="1272861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Insulinherstellung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Substrat aus Zucker und </a:t>
            </a:r>
            <a:r>
              <a:rPr lang="de-DE" dirty="0" err="1"/>
              <a:t>Proteinhydrolysat</a:t>
            </a:r>
            <a:r>
              <a:rPr lang="de-DE" dirty="0"/>
              <a:t> mit transgenen E. Coli beimpfen und Antibiotikum (nur E. Coli kann wachsen)</a:t>
            </a:r>
          </a:p>
          <a:p>
            <a:r>
              <a:rPr lang="de-DE" dirty="0"/>
              <a:t>In der Log-Phase fermentieren</a:t>
            </a:r>
          </a:p>
          <a:p>
            <a:pPr lvl="1"/>
            <a:r>
              <a:rPr lang="de-DE" dirty="0"/>
              <a:t>Proteinbiosynthese</a:t>
            </a:r>
          </a:p>
          <a:p>
            <a:r>
              <a:rPr lang="de-DE" dirty="0"/>
              <a:t>Zellen aus Fermenter abziehen und mit Zentrifuge abtrennen und Zellen mit Ultraschall aufschließen</a:t>
            </a:r>
          </a:p>
          <a:p>
            <a:r>
              <a:rPr lang="de-DE" dirty="0"/>
              <a:t>Proteasen inaktivieren</a:t>
            </a:r>
          </a:p>
          <a:p>
            <a:r>
              <a:rPr lang="de-DE" dirty="0"/>
              <a:t>An Affinitätschromatographie-Säule wird Insulin gebunden</a:t>
            </a:r>
          </a:p>
          <a:p>
            <a:r>
              <a:rPr lang="de-DE" dirty="0"/>
              <a:t>Dann mit geeignetem Puffer aus der Säule das Insulin auswaschen (=</a:t>
            </a:r>
            <a:r>
              <a:rPr lang="de-DE" dirty="0" err="1"/>
              <a:t>eluieren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901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BF01E-6CD6-4821-A4C6-B8DEB724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86EC6CA-AD64-4BAE-AE9D-61C98BABA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54" y="1684902"/>
            <a:ext cx="8229600" cy="435655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44C33A4-D395-4CAD-8BA7-118AAAD95DE2}"/>
              </a:ext>
            </a:extLst>
          </p:cNvPr>
          <p:cNvSpPr/>
          <p:nvPr/>
        </p:nvSpPr>
        <p:spPr>
          <a:xfrm>
            <a:off x="3131840" y="6308725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Quelle: https://de.wikipedia.org/wiki/Fetts%C3%A4uren</a:t>
            </a:r>
          </a:p>
        </p:txBody>
      </p:sp>
    </p:spTree>
    <p:extLst>
      <p:ext uri="{BB962C8B-B14F-4D97-AF65-F5344CB8AC3E}">
        <p14:creationId xmlns:p14="http://schemas.microsoft.com/office/powerpoint/2010/main" val="41977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Steroide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Grundstruktur: </a:t>
            </a:r>
            <a:r>
              <a:rPr lang="de-DE" sz="2400" dirty="0" err="1"/>
              <a:t>Steran</a:t>
            </a:r>
            <a:r>
              <a:rPr lang="de-DE" sz="2400" dirty="0"/>
              <a:t>, cyclisch</a:t>
            </a:r>
          </a:p>
          <a:p>
            <a:pPr lvl="1"/>
            <a:endParaRPr lang="de-DE" sz="2000" dirty="0"/>
          </a:p>
          <a:p>
            <a:r>
              <a:rPr lang="de-DE" sz="2400" dirty="0"/>
              <a:t>Cholesterin (Cholesterol)</a:t>
            </a:r>
          </a:p>
          <a:p>
            <a:pPr marL="457200" lvl="1" indent="0">
              <a:buNone/>
            </a:pPr>
            <a:r>
              <a:rPr lang="de-DE" sz="2000" dirty="0"/>
              <a:t>	</a:t>
            </a:r>
            <a:r>
              <a:rPr lang="de-DE" sz="2000" b="1" dirty="0"/>
              <a:t>nur</a:t>
            </a:r>
            <a:r>
              <a:rPr lang="de-DE" sz="2000" dirty="0"/>
              <a:t> in tierischen Zellen</a:t>
            </a:r>
          </a:p>
          <a:p>
            <a:pPr lvl="1"/>
            <a:endParaRPr lang="de-DE" sz="800" dirty="0">
              <a:sym typeface="Wingdings" panose="05000000000000000000" pitchFamily="2" charset="2"/>
            </a:endParaRP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 </a:t>
            </a:r>
            <a:r>
              <a:rPr lang="de-DE" sz="2000" dirty="0"/>
              <a:t>Membrane, Sexualhormone </a:t>
            </a:r>
          </a:p>
          <a:p>
            <a:pPr marL="514350" lvl="1" indent="0">
              <a:buNone/>
            </a:pPr>
            <a:r>
              <a:rPr lang="de-DE" sz="2000" dirty="0"/>
              <a:t>(Androgene-Östrogene), Gallensäure,</a:t>
            </a:r>
          </a:p>
          <a:p>
            <a:pPr marL="514350" lvl="1" indent="0">
              <a:buNone/>
            </a:pPr>
            <a:r>
              <a:rPr lang="de-DE" sz="2000" dirty="0"/>
              <a:t> Vitamin D,</a:t>
            </a:r>
          </a:p>
          <a:p>
            <a:pPr lvl="1"/>
            <a:r>
              <a:rPr lang="de-DE" sz="2000" dirty="0"/>
              <a:t>LDL (Low Density Lipoproteine) transportiert Cholesterin von der Leber zum Gewebe (</a:t>
            </a:r>
            <a:r>
              <a:rPr lang="de-DE" sz="2000" i="1" dirty="0"/>
              <a:t>schlechtes Cholesterin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HDL (High…) transportiert überschüssiges Cholesterin zur Leber </a:t>
            </a:r>
            <a:r>
              <a:rPr lang="de-DE" sz="2000" dirty="0">
                <a:sym typeface="Wingdings" panose="05000000000000000000" pitchFamily="2" charset="2"/>
              </a:rPr>
              <a:t> Gallensäure  ausgeschieden als Gallenflüssigkeit (</a:t>
            </a:r>
            <a:r>
              <a:rPr lang="de-DE" sz="2000" i="1" dirty="0">
                <a:sym typeface="Wingdings" panose="05000000000000000000" pitchFamily="2" charset="2"/>
              </a:rPr>
              <a:t>gutes Cholesterin</a:t>
            </a:r>
            <a:r>
              <a:rPr lang="de-DE" sz="2000" dirty="0">
                <a:sym typeface="Wingdings" panose="05000000000000000000" pitchFamily="2" charset="2"/>
              </a:rPr>
              <a:t>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330132" y="23832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Von </a:t>
            </a:r>
            <a:r>
              <a:rPr lang="de-DE" sz="900" dirty="0" err="1"/>
              <a:t>NEUROtiker</a:t>
            </a:r>
            <a:r>
              <a:rPr lang="de-DE" sz="900" dirty="0"/>
              <a:t> - Eigenes Werk, Gemeinfrei, https://commons.wikimedia.org/w/index.php?curid=1839223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1091"/>
            <a:ext cx="2217751" cy="14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95604" y="2690336"/>
            <a:ext cx="78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Von </a:t>
            </a:r>
            <a:r>
              <a:rPr lang="de-DE" sz="900" dirty="0" err="1"/>
              <a:t>NEUROtiker</a:t>
            </a:r>
            <a:r>
              <a:rPr lang="de-DE" sz="900" dirty="0"/>
              <a:t> - Eigenes Werk, Gemeinfrei, https://commons.wikimedia.org/w/index.php?curid=2318594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5075"/>
            <a:ext cx="2568898" cy="14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4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Kohlenhydrate in Lebensmittel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è"/>
            </a:pPr>
            <a:r>
              <a:rPr lang="de-DE" dirty="0"/>
              <a:t>Strukturkohlenhydrate mit hoher Wasserbindungskapazität</a:t>
            </a:r>
          </a:p>
          <a:p>
            <a:pPr marL="0" indent="0">
              <a:buNone/>
            </a:pPr>
            <a:endParaRPr lang="de-DE" dirty="0"/>
          </a:p>
          <a:p>
            <a:pPr algn="thaiDist"/>
            <a:r>
              <a:rPr lang="de-DE" dirty="0"/>
              <a:t>Verdickungsmittel:</a:t>
            </a:r>
          </a:p>
          <a:p>
            <a:pPr lvl="1"/>
            <a:r>
              <a:rPr lang="de-DE" dirty="0"/>
              <a:t>Guarkernmehl</a:t>
            </a:r>
          </a:p>
          <a:p>
            <a:pPr lvl="1"/>
            <a:r>
              <a:rPr lang="de-DE" dirty="0"/>
              <a:t>Johannisbrotkernmehl</a:t>
            </a:r>
          </a:p>
          <a:p>
            <a:r>
              <a:rPr lang="de-DE" dirty="0"/>
              <a:t>Geliermittel:</a:t>
            </a:r>
          </a:p>
          <a:p>
            <a:pPr lvl="1"/>
            <a:r>
              <a:rPr lang="de-DE" dirty="0"/>
              <a:t>Pektin (</a:t>
            </a:r>
            <a:r>
              <a:rPr lang="de-DE" dirty="0" err="1"/>
              <a:t>Galacturonsäurepolymer</a:t>
            </a:r>
            <a:r>
              <a:rPr lang="de-DE" dirty="0"/>
              <a:t> aus </a:t>
            </a:r>
            <a:r>
              <a:rPr lang="de-DE" dirty="0" err="1"/>
              <a:t>Galactose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Agar-Agar (</a:t>
            </a:r>
            <a:r>
              <a:rPr lang="de-DE" dirty="0" err="1"/>
              <a:t>Galactose</a:t>
            </a:r>
            <a:r>
              <a:rPr lang="de-DE" dirty="0"/>
              <a:t> + Schwefelverbindungen)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52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Ballaststoffe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nicht abbaubar durch menschliche Verdauung</a:t>
            </a:r>
          </a:p>
          <a:p>
            <a:r>
              <a:rPr lang="de-DE" dirty="0"/>
              <a:t>Quellfähig (löslich), </a:t>
            </a:r>
            <a:r>
              <a:rPr lang="de-DE" dirty="0" err="1"/>
              <a:t>prebiotisch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Nahrung für Darmbakterien (&gt;50% Masse des Darminhaltes)</a:t>
            </a:r>
          </a:p>
          <a:p>
            <a:pPr lvl="1"/>
            <a:r>
              <a:rPr lang="de-DE" dirty="0"/>
              <a:t>Bildung von Gallensäuren (Cholesterinsenkung)</a:t>
            </a:r>
          </a:p>
          <a:p>
            <a:pPr lvl="1"/>
            <a:r>
              <a:rPr lang="de-DE" dirty="0"/>
              <a:t>Slow-</a:t>
            </a:r>
            <a:r>
              <a:rPr lang="de-DE" dirty="0" err="1"/>
              <a:t>Carb</a:t>
            </a:r>
            <a:r>
              <a:rPr lang="de-DE" dirty="0"/>
              <a:t>-Effekt (Verlangsamung der </a:t>
            </a:r>
            <a:r>
              <a:rPr lang="de-DE" dirty="0" err="1"/>
              <a:t>Glucoseaufnahme</a:t>
            </a:r>
            <a:r>
              <a:rPr lang="de-DE" dirty="0"/>
              <a:t>)</a:t>
            </a:r>
          </a:p>
          <a:p>
            <a:r>
              <a:rPr lang="de-DE" dirty="0"/>
              <a:t>Nicht quellfähig (unlöslich)</a:t>
            </a:r>
          </a:p>
          <a:p>
            <a:pPr lvl="1"/>
            <a:r>
              <a:rPr lang="de-DE" dirty="0"/>
              <a:t>Cellulose, Lignin</a:t>
            </a:r>
          </a:p>
          <a:p>
            <a:pPr lvl="1"/>
            <a:r>
              <a:rPr lang="de-DE" dirty="0"/>
              <a:t>Anregung Darmperistaltik</a:t>
            </a:r>
          </a:p>
        </p:txBody>
      </p:sp>
    </p:spTree>
    <p:extLst>
      <p:ext uri="{BB962C8B-B14F-4D97-AF65-F5344CB8AC3E}">
        <p14:creationId xmlns:p14="http://schemas.microsoft.com/office/powerpoint/2010/main" val="264719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4C8BE-D352-4B95-9838-FE09445B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ctr">
            <a:normAutofit/>
          </a:bodyPr>
          <a:lstStyle/>
          <a:p>
            <a:r>
              <a:rPr lang="de-DE" dirty="0"/>
              <a:t>Exkurs: Inhaltsstoffe von Lebensmittel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D5E230-F61A-4F67-89D0-F1E45784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Allgemein:</a:t>
            </a:r>
          </a:p>
          <a:p>
            <a:pPr lvl="1"/>
            <a:r>
              <a:rPr lang="de-DE" dirty="0"/>
              <a:t>Reihenfolge nach Mengenanteil – das was am meisten drinnen ist, steht zuerst</a:t>
            </a:r>
          </a:p>
          <a:p>
            <a:pPr lvl="1"/>
            <a:r>
              <a:rPr lang="de-DE" dirty="0"/>
              <a:t>Fettgedruckte Inhaltsstoffe sind Allergene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dirty="0"/>
              <a:t>Milchschnitte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000" dirty="0"/>
          </a:p>
          <a:p>
            <a:r>
              <a:rPr lang="de-DE" dirty="0"/>
              <a:t>Nutella: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4CC71A-8405-4564-9F4E-E5D0C4F0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09" y="3631126"/>
            <a:ext cx="4858506" cy="17800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FB34BC-6809-4661-AFBC-7D7E8D9F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2" y="3042167"/>
            <a:ext cx="8140296" cy="7026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237D23-8329-4EF3-B7DB-36BA50BF5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373216"/>
            <a:ext cx="2897509" cy="12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874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2608</Words>
  <Application>Microsoft Office PowerPoint</Application>
  <PresentationFormat>Bildschirmpräsentation (4:3)</PresentationFormat>
  <Paragraphs>368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</vt:lpstr>
      <vt:lpstr>Larissa</vt:lpstr>
      <vt:lpstr>BIOTECHNOLOGIE</vt:lpstr>
      <vt:lpstr>Gesättigte – ungesättigte  Fettsäuren</vt:lpstr>
      <vt:lpstr>Cis Trans Doppelbindung</vt:lpstr>
      <vt:lpstr>Gesättigt – Ungesättigt  Einfluss auf Schmelzpunkt</vt:lpstr>
      <vt:lpstr>Übersicht</vt:lpstr>
      <vt:lpstr>Steroide</vt:lpstr>
      <vt:lpstr>Spezielle Kohlenhydrate in Lebensmittel</vt:lpstr>
      <vt:lpstr>Ballaststoffe</vt:lpstr>
      <vt:lpstr>Exkurs: Inhaltsstoffe von Lebensmittel</vt:lpstr>
      <vt:lpstr>Anschaulich</vt:lpstr>
      <vt:lpstr>Soft-Drinks</vt:lpstr>
      <vt:lpstr>E-Nummern</vt:lpstr>
      <vt:lpstr>Was gehört also alles auf die Verpackung</vt:lpstr>
      <vt:lpstr>Lebensmittel - Ernährung</vt:lpstr>
      <vt:lpstr>Bakteriophagen sind Viren die Bakterien befallen</vt:lpstr>
      <vt:lpstr>Diskussionen</vt:lpstr>
      <vt:lpstr>Wichtige Coenzyme</vt:lpstr>
      <vt:lpstr>Stoffwechsel</vt:lpstr>
      <vt:lpstr>Verdauung der Nährstoffe</vt:lpstr>
      <vt:lpstr>Was wird wofür benötigt im Stoffwechsel</vt:lpstr>
      <vt:lpstr>Bakterien = Prokaryoten</vt:lpstr>
      <vt:lpstr>Kokken</vt:lpstr>
      <vt:lpstr>Kokken Bilder</vt:lpstr>
      <vt:lpstr>Stäbchen I</vt:lpstr>
      <vt:lpstr>E. Coli Bilder</vt:lpstr>
      <vt:lpstr>Stäbchen II</vt:lpstr>
      <vt:lpstr>Gramfärbung</vt:lpstr>
      <vt:lpstr>Verschiedenste  Stoffwechselprodukte</vt:lpstr>
      <vt:lpstr>Hefen</vt:lpstr>
      <vt:lpstr>Schimmelpilze</vt:lpstr>
      <vt:lpstr>Wichtige Schimmelpilze in Biotechnologie</vt:lpstr>
      <vt:lpstr>Biotechnologische Verfahrenstechnik</vt:lpstr>
      <vt:lpstr>Fermentationen</vt:lpstr>
      <vt:lpstr>Brauprozess</vt:lpstr>
      <vt:lpstr>Geschichte der Bierbrauerei - seit 6000 Jahren</vt:lpstr>
      <vt:lpstr>Weinherstellung</vt:lpstr>
      <vt:lpstr>Wein seit 8.000 Jahren</vt:lpstr>
      <vt:lpstr>Milchsäuregärung</vt:lpstr>
      <vt:lpstr>Homofermentative MS-Gärung</vt:lpstr>
      <vt:lpstr>Heterofermentative MS-Gärung</vt:lpstr>
      <vt:lpstr>Citratfermentation</vt:lpstr>
      <vt:lpstr>Antibiotika</vt:lpstr>
      <vt:lpstr>Insulin</vt:lpstr>
      <vt:lpstr>Insulinherstellung</vt:lpstr>
    </vt:vector>
  </TitlesOfParts>
  <Company>WIBERG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BIOTECHNOLOGIE</dc:title>
  <dc:creator>Ramsl, Hans Peter</dc:creator>
  <cp:lastModifiedBy>Hans Peter Ramsl</cp:lastModifiedBy>
  <cp:revision>114</cp:revision>
  <dcterms:created xsi:type="dcterms:W3CDTF">2019-09-15T10:52:20Z</dcterms:created>
  <dcterms:modified xsi:type="dcterms:W3CDTF">2024-04-29T14:14:03Z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bd7a18-54e6-45d9-8525-7703eb491273_Enabled">
    <vt:lpwstr>true</vt:lpwstr>
  </property>
  <property fmtid="{D5CDD505-2E9C-101B-9397-08002B2CF9AE}" pid="3" name="MSIP_Label_76bd7a18-54e6-45d9-8525-7703eb491273_SetDate">
    <vt:lpwstr>2022-09-10T09:27:00Z</vt:lpwstr>
  </property>
  <property fmtid="{D5CDD505-2E9C-101B-9397-08002B2CF9AE}" pid="4" name="MSIP_Label_76bd7a18-54e6-45d9-8525-7703eb491273_Method">
    <vt:lpwstr>Privileged</vt:lpwstr>
  </property>
  <property fmtid="{D5CDD505-2E9C-101B-9397-08002B2CF9AE}" pid="5" name="MSIP_Label_76bd7a18-54e6-45d9-8525-7703eb491273_Name">
    <vt:lpwstr>Internal</vt:lpwstr>
  </property>
  <property fmtid="{D5CDD505-2E9C-101B-9397-08002B2CF9AE}" pid="6" name="MSIP_Label_76bd7a18-54e6-45d9-8525-7703eb491273_SiteId">
    <vt:lpwstr>a2a9bf31-fc44-425c-a6d2-3ae9379573ea</vt:lpwstr>
  </property>
  <property fmtid="{D5CDD505-2E9C-101B-9397-08002B2CF9AE}" pid="7" name="MSIP_Label_76bd7a18-54e6-45d9-8525-7703eb491273_ActionId">
    <vt:lpwstr>0e29a2c0-d900-48b0-b3b8-61b72ae67366</vt:lpwstr>
  </property>
  <property fmtid="{D5CDD505-2E9C-101B-9397-08002B2CF9AE}" pid="8" name="MSIP_Label_76bd7a18-54e6-45d9-8525-7703eb491273_ContentBits">
    <vt:lpwstr>3</vt:lpwstr>
  </property>
  <property fmtid="{D5CDD505-2E9C-101B-9397-08002B2CF9AE}" pid="9" name="ClassificationContentMarkingFooterLocations">
    <vt:lpwstr>Larissa:10</vt:lpwstr>
  </property>
  <property fmtid="{D5CDD505-2E9C-101B-9397-08002B2CF9AE}" pid="10" name="ClassificationContentMarkingFooterText">
    <vt:lpwstr>Internal</vt:lpwstr>
  </property>
  <property fmtid="{D5CDD505-2E9C-101B-9397-08002B2CF9AE}" pid="11" name="ClassificationContentMarkingHeaderLocations">
    <vt:lpwstr>Larissa:9</vt:lpwstr>
  </property>
  <property fmtid="{D5CDD505-2E9C-101B-9397-08002B2CF9AE}" pid="12" name="ClassificationContentMarkingHeaderText">
    <vt:lpwstr>Internal</vt:lpwstr>
  </property>
  <property fmtid="{D5CDD505-2E9C-101B-9397-08002B2CF9AE}" pid="13" name="MSIP_Label_defa4170-0d19-0005-0004-bc88714345d2_Enabled">
    <vt:lpwstr>true</vt:lpwstr>
  </property>
  <property fmtid="{D5CDD505-2E9C-101B-9397-08002B2CF9AE}" pid="14" name="MSIP_Label_defa4170-0d19-0005-0004-bc88714345d2_SetDate">
    <vt:lpwstr>2023-09-17T09:47:05Z</vt:lpwstr>
  </property>
  <property fmtid="{D5CDD505-2E9C-101B-9397-08002B2CF9AE}" pid="15" name="MSIP_Label_defa4170-0d19-0005-0004-bc88714345d2_Method">
    <vt:lpwstr>Standard</vt:lpwstr>
  </property>
  <property fmtid="{D5CDD505-2E9C-101B-9397-08002B2CF9AE}" pid="16" name="MSIP_Label_defa4170-0d19-0005-0004-bc88714345d2_Name">
    <vt:lpwstr>defa4170-0d19-0005-0004-bc88714345d2</vt:lpwstr>
  </property>
  <property fmtid="{D5CDD505-2E9C-101B-9397-08002B2CF9AE}" pid="17" name="MSIP_Label_defa4170-0d19-0005-0004-bc88714345d2_SiteId">
    <vt:lpwstr>f5cf0e66-6ac7-4f6d-8e17-fadbec3636ed</vt:lpwstr>
  </property>
  <property fmtid="{D5CDD505-2E9C-101B-9397-08002B2CF9AE}" pid="18" name="MSIP_Label_defa4170-0d19-0005-0004-bc88714345d2_ActionId">
    <vt:lpwstr>ff79dc9b-a0b2-4a70-aecb-d0530d0d453b</vt:lpwstr>
  </property>
  <property fmtid="{D5CDD505-2E9C-101B-9397-08002B2CF9AE}" pid="19" name="MSIP_Label_defa4170-0d19-0005-0004-bc88714345d2_ContentBits">
    <vt:lpwstr>0</vt:lpwstr>
  </property>
</Properties>
</file>